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256" r:id="rId2"/>
    <p:sldId id="258" r:id="rId3"/>
    <p:sldId id="261" r:id="rId4"/>
    <p:sldId id="262" r:id="rId5"/>
    <p:sldId id="266" r:id="rId6"/>
    <p:sldId id="257" r:id="rId7"/>
    <p:sldId id="268" r:id="rId8"/>
    <p:sldId id="273" r:id="rId9"/>
    <p:sldId id="270" r:id="rId10"/>
    <p:sldId id="271" r:id="rId11"/>
    <p:sldId id="263" r:id="rId12"/>
    <p:sldId id="272" r:id="rId13"/>
    <p:sldId id="264" r:id="rId14"/>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89" autoAdjust="0"/>
  </p:normalViewPr>
  <p:slideViewPr>
    <p:cSldViewPr snapToGrid="0">
      <p:cViewPr varScale="1">
        <p:scale>
          <a:sx n="113" d="100"/>
          <a:sy n="113" d="100"/>
        </p:scale>
        <p:origin x="510" y="102"/>
      </p:cViewPr>
      <p:guideLst/>
    </p:cSldViewPr>
  </p:slideViewPr>
  <p:notesTextViewPr>
    <p:cViewPr>
      <p:scale>
        <a:sx n="3" d="2"/>
        <a:sy n="3" d="2"/>
      </p:scale>
      <p:origin x="0" y="0"/>
    </p:cViewPr>
  </p:notesTextViewPr>
  <p:notesViewPr>
    <p:cSldViewPr snapToGrid="0" showGuides="1">
      <p:cViewPr varScale="1">
        <p:scale>
          <a:sx n="86" d="100"/>
          <a:sy n="86" d="100"/>
        </p:scale>
        <p:origin x="3114"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D655AAAF-A11E-49D7-A914-09FF839D0689}" type="datetime1">
              <a:rPr lang="en-GB" smtClean="0"/>
              <a:t>05/09/2025</a:t>
            </a:fld>
            <a:endParaRPr lang="en-GB"/>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1D13D6A-DFDD-4B27-9F53-83C0CD9331E8}" type="slidenum">
              <a:rPr lang="en-GB" smtClean="0"/>
              <a:t>‹#›</a:t>
            </a:fld>
            <a:endParaRPr lang="en-GB"/>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C85A00E7-9B8B-47DE-8213-799300C6C932}" type="datetime1">
              <a:rPr lang="en-GB" noProof="0" smtClean="0"/>
              <a:t>05/09/2025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A1D7B6F-E65C-42E7-86A5-0A01C6C95227}" type="slidenum">
              <a:rPr lang="en-GB" noProof="0" smtClean="0"/>
              <a:t>‹#›</a:t>
            </a:fld>
            <a:endParaRPr lang="en-GB" noProof="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BA1D7B6F-E65C-42E7-86A5-0A01C6C95227}" type="slidenum">
              <a:rPr lang="en-GB" smtClean="0"/>
              <a:t>1</a:t>
            </a:fld>
            <a:endParaRPr lang="en-GB"/>
          </a:p>
        </p:txBody>
      </p:sp>
    </p:spTree>
    <p:extLst>
      <p:ext uri="{BB962C8B-B14F-4D97-AF65-F5344CB8AC3E}">
        <p14:creationId xmlns:p14="http://schemas.microsoft.com/office/powerpoint/2010/main" val="12273989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A1D7B6F-E65C-42E7-86A5-0A01C6C95227}" type="slidenum">
              <a:rPr lang="en-GB" smtClean="0"/>
              <a:t>2</a:t>
            </a:fld>
            <a:endParaRPr lang="en-GB"/>
          </a:p>
        </p:txBody>
      </p:sp>
    </p:spTree>
    <p:extLst>
      <p:ext uri="{BB962C8B-B14F-4D97-AF65-F5344CB8AC3E}">
        <p14:creationId xmlns:p14="http://schemas.microsoft.com/office/powerpoint/2010/main" val="2129916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A1D7B6F-E65C-42E7-86A5-0A01C6C95227}" type="slidenum">
              <a:rPr lang="en-GB" smtClean="0"/>
              <a:t>3</a:t>
            </a:fld>
            <a:endParaRPr lang="en-GB"/>
          </a:p>
        </p:txBody>
      </p:sp>
    </p:spTree>
    <p:extLst>
      <p:ext uri="{BB962C8B-B14F-4D97-AF65-F5344CB8AC3E}">
        <p14:creationId xmlns:p14="http://schemas.microsoft.com/office/powerpoint/2010/main" val="36336548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A1D7B6F-E65C-42E7-86A5-0A01C6C95227}" type="slidenum">
              <a:rPr lang="en-GB" smtClean="0"/>
              <a:t>4</a:t>
            </a:fld>
            <a:endParaRPr lang="en-GB"/>
          </a:p>
        </p:txBody>
      </p:sp>
    </p:spTree>
    <p:extLst>
      <p:ext uri="{BB962C8B-B14F-4D97-AF65-F5344CB8AC3E}">
        <p14:creationId xmlns:p14="http://schemas.microsoft.com/office/powerpoint/2010/main" val="3251547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A1D7B6F-E65C-42E7-86A5-0A01C6C95227}" type="slidenum">
              <a:rPr lang="en-GB" smtClean="0"/>
              <a:t>6</a:t>
            </a:fld>
            <a:endParaRPr lang="en-GB"/>
          </a:p>
        </p:txBody>
      </p:sp>
    </p:spTree>
    <p:extLst>
      <p:ext uri="{BB962C8B-B14F-4D97-AF65-F5344CB8AC3E}">
        <p14:creationId xmlns:p14="http://schemas.microsoft.com/office/powerpoint/2010/main" val="14064303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A1D7B6F-E65C-42E7-86A5-0A01C6C95227}" type="slidenum">
              <a:rPr lang="en-GB" smtClean="0"/>
              <a:t>11</a:t>
            </a:fld>
            <a:endParaRPr lang="en-GB"/>
          </a:p>
        </p:txBody>
      </p:sp>
    </p:spTree>
    <p:extLst>
      <p:ext uri="{BB962C8B-B14F-4D97-AF65-F5344CB8AC3E}">
        <p14:creationId xmlns:p14="http://schemas.microsoft.com/office/powerpoint/2010/main" val="4279304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BA1D7B6F-E65C-42E7-86A5-0A01C6C95227}" type="slidenum">
              <a:rPr lang="en-GB" smtClean="0"/>
              <a:t>13</a:t>
            </a:fld>
            <a:endParaRPr lang="en-GB"/>
          </a:p>
        </p:txBody>
      </p:sp>
    </p:spTree>
    <p:extLst>
      <p:ext uri="{BB962C8B-B14F-4D97-AF65-F5344CB8AC3E}">
        <p14:creationId xmlns:p14="http://schemas.microsoft.com/office/powerpoint/2010/main" val="3689783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pPr rtl="0"/>
              <a:endParaRPr lang="en-GB" noProof="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pPr rtl="0"/>
              <a:endParaRPr lang="en-GB" noProof="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pPr rtl="0"/>
              <a:endParaRPr lang="en-GB" noProof="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pPr rtl="0"/>
              <a:endParaRPr lang="en-GB" noProof="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pPr rtl="0"/>
              <a:endParaRPr lang="en-GB" noProof="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pPr rtl="0"/>
              <a:endParaRPr lang="en-GB" noProof="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pPr rtl="0"/>
              <a:endParaRPr lang="en-GB" noProof="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pPr rtl="0"/>
              <a:endParaRPr lang="en-GB" noProof="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pPr rtl="0"/>
              <a:endParaRPr lang="en-GB" noProof="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pPr rtl="0"/>
              <a:endParaRPr lang="en-GB" noProof="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pPr rtl="0"/>
              <a:endParaRPr lang="en-GB" noProof="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rtlCol="0"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rtlCol="0" anchor="ctr" anchorCtr="0">
            <a:normAutofit/>
          </a:bodyPr>
          <a:lstStyle>
            <a:lvl1pPr marL="0" indent="0" algn="ctr">
              <a:buNone/>
              <a:defRPr sz="1400"/>
            </a:lvl1pPr>
          </a:lstStyle>
          <a:p>
            <a:pPr rtl="0"/>
            <a:r>
              <a:rPr lang="en-GB" noProof="0"/>
              <a:t>Click icon to add picture</a:t>
            </a:r>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rtlCol="0" anchor="ctr" anchorCtr="0">
            <a:normAutofit/>
          </a:bodyPr>
          <a:lstStyle>
            <a:lvl1pPr algn="l">
              <a:defRPr sz="5500">
                <a:solidFill>
                  <a:schemeClr val="bg1"/>
                </a:solidFill>
              </a:defRPr>
            </a:lvl1pPr>
          </a:lstStyle>
          <a:p>
            <a:pPr rtl="0"/>
            <a:r>
              <a:rPr lang="en-GB" noProof="0"/>
              <a:t>Presentation</a:t>
            </a:r>
            <a:br>
              <a:rPr lang="en-GB" noProof="0"/>
            </a:br>
            <a:r>
              <a:rPr lang="en-GB"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rtlCol="0">
            <a:normAutofit/>
          </a:bodyPr>
          <a:lstStyle>
            <a:lvl1pPr marL="0" indent="0" algn="ctr">
              <a:buNone/>
              <a:defRPr sz="2600" b="1">
                <a:solidFill>
                  <a:schemeClr val="bg1"/>
                </a:solidFill>
              </a:defRPr>
            </a:lvl1pPr>
          </a:lstStyle>
          <a:p>
            <a:pPr lvl="0" rtl="0"/>
            <a:r>
              <a:rPr lang="en-GB" noProof="0"/>
              <a:t>MONTH</a:t>
            </a:r>
            <a:br>
              <a:rPr lang="en-GB" noProof="0"/>
            </a:br>
            <a:r>
              <a:rPr lang="en-GB"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pPr rtl="0"/>
              <a:endParaRPr lang="en-GB" noProof="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pPr rtl="0"/>
              <a:endParaRPr lang="en-GB" noProof="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rtlCol="0" anchor="ctr" anchorCtr="0">
            <a:normAutofit/>
          </a:bodyPr>
          <a:lstStyle>
            <a:lvl1pPr marL="0" indent="0" algn="ctr">
              <a:buNone/>
              <a:defRPr sz="1400"/>
            </a:lvl1pPr>
          </a:lstStyle>
          <a:p>
            <a:pPr rtl="0"/>
            <a:r>
              <a:rPr lang="en-GB" noProof="0"/>
              <a:t>Click icon to add picture</a:t>
            </a:r>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rtlCol="0">
            <a:normAutofit/>
          </a:bodyPr>
          <a:lstStyle>
            <a:lvl1pPr>
              <a:defRPr sz="4000" b="1">
                <a:solidFill>
                  <a:schemeClr val="bg1"/>
                </a:solidFill>
              </a:defRPr>
            </a:lvl1pPr>
          </a:lstStyle>
          <a:p>
            <a:pPr rtl="0"/>
            <a:r>
              <a:rPr lang="en-GB"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rtlCol="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rtlCol="0" anchor="b">
            <a:normAutofit/>
          </a:bodyPr>
          <a:lstStyle>
            <a:lvl1pPr>
              <a:defRPr sz="4000">
                <a:solidFill>
                  <a:schemeClr val="bg1"/>
                </a:solidFill>
              </a:defRPr>
            </a:lvl1pPr>
          </a:lstStyle>
          <a:p>
            <a:pPr rtl="0"/>
            <a:r>
              <a:rPr lang="en-GB"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rtlCol="0">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rtl="0"/>
            <a:r>
              <a:rPr lang="en-GB" noProof="0"/>
              <a:t>Click to 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pPr rtl="0"/>
              <a:endParaRPr lang="en-GB" noProof="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pPr rtl="0"/>
              <a:endParaRPr lang="en-GB" noProof="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pPr rtl="0"/>
              <a:endParaRPr lang="en-GB" noProof="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rtlCol="0" anchor="ctr" anchorCtr="0">
            <a:normAutofit/>
          </a:bodyPr>
          <a:lstStyle>
            <a:lvl1pPr marL="0" indent="0" algn="ctr">
              <a:buNone/>
              <a:defRPr sz="1400"/>
            </a:lvl1pPr>
          </a:lstStyle>
          <a:p>
            <a:pPr rtl="0"/>
            <a:r>
              <a:rPr lang="en-GB" noProof="0"/>
              <a:t>Click icon to add picture</a:t>
            </a:r>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rtlCol="0"/>
          <a:lstStyle/>
          <a:p>
            <a:pPr rtl="0"/>
            <a:r>
              <a:rPr lang="en-GB" noProof="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rtlCol="0"/>
          <a:lstStyle>
            <a:lvl1pPr algn="ctr">
              <a:defRPr>
                <a:solidFill>
                  <a:schemeClr val="bg1"/>
                </a:solidFill>
              </a:defRPr>
            </a:lvl1pPr>
          </a:lstStyle>
          <a:p>
            <a:pPr rtl="0"/>
            <a:r>
              <a:rPr lang="en-GB"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rtlCol="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rtlCol="0">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rtl="0"/>
            <a:r>
              <a:rPr lang="en-GB" noProof="0"/>
              <a:t>Click to 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rtlCol="0">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rtl="0"/>
            <a:r>
              <a:rPr lang="en-GB" noProof="0"/>
              <a:t>Click to 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pPr rtl="0"/>
              <a:endParaRPr lang="en-GB" noProof="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pPr rtl="0"/>
              <a:endParaRPr lang="en-GB" noProof="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pPr rtl="0"/>
              <a:endParaRPr lang="en-GB" noProof="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rtlCol="0" anchor="ctr" anchorCtr="0">
            <a:normAutofit/>
          </a:bodyPr>
          <a:lstStyle>
            <a:lvl1pPr marL="0" indent="0" algn="ctr">
              <a:buNone/>
              <a:defRPr sz="1400"/>
            </a:lvl1pPr>
          </a:lstStyle>
          <a:p>
            <a:pPr rtl="0"/>
            <a:r>
              <a:rPr lang="en-GB" noProof="0"/>
              <a:t>Click icon to add picture</a:t>
            </a:r>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rtlCol="0"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rtlCol="0">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rtl="0"/>
            <a:r>
              <a:rPr lang="en-GB" noProof="0"/>
              <a:t>Click to edit Master text styles</a:t>
            </a:r>
          </a:p>
          <a:p>
            <a:pPr lvl="1" rtl="0"/>
            <a:r>
              <a:rPr lang="en-GB"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rtlCol="0"/>
          <a:lstStyle/>
          <a:p>
            <a:pPr rtl="0"/>
            <a:r>
              <a:rPr lang="en-GB" noProof="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rtlCol="0"/>
          <a:lstStyle>
            <a:lvl1pPr>
              <a:defRPr>
                <a:solidFill>
                  <a:schemeClr val="bg1"/>
                </a:solidFill>
              </a:defRPr>
            </a:lvl1pPr>
          </a:lstStyle>
          <a:p>
            <a:pPr rtl="0"/>
            <a:r>
              <a:rPr lang="en-GB"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rtlCol="0"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rtlCol="0">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rtl="0"/>
            <a:r>
              <a:rPr lang="en-GB" noProof="0"/>
              <a:t>Click to edit Master text styles</a:t>
            </a:r>
          </a:p>
          <a:p>
            <a:pPr lvl="1" rtl="0"/>
            <a:r>
              <a:rPr lang="en-GB"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rtlCol="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pPr rtl="0"/>
            <a:endParaRPr lang="en-GB" noProof="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rtlCol="0"/>
          <a:lstStyle>
            <a:lvl1pPr>
              <a:defRPr>
                <a:solidFill>
                  <a:schemeClr val="bg1"/>
                </a:solidFill>
              </a:defRPr>
            </a:lvl1pPr>
          </a:lstStyle>
          <a:p>
            <a:pPr rtl="0"/>
            <a:r>
              <a:rPr lang="en-GB"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rtlCol="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rtlCol="0" anchor="ctr" anchorCtr="0">
            <a:normAutofit/>
          </a:bodyPr>
          <a:lstStyle>
            <a:lvl1pPr marL="0" indent="0" algn="ctr">
              <a:buNone/>
              <a:defRPr sz="1400"/>
            </a:lvl1pPr>
          </a:lstStyle>
          <a:p>
            <a:pPr rtl="0"/>
            <a:r>
              <a:rPr lang="en-GB" noProof="0"/>
              <a:t>Click icon to add chart</a:t>
            </a:r>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rtlCol="0"/>
          <a:lstStyle>
            <a:lvl1pPr>
              <a:defRPr>
                <a:solidFill>
                  <a:schemeClr val="bg1"/>
                </a:solidFill>
              </a:defRPr>
            </a:lvl1pPr>
          </a:lstStyle>
          <a:p>
            <a:pPr rtl="0"/>
            <a:r>
              <a:rPr lang="en-GB"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rtlCol="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rtlCol="0" anchor="ctr" anchorCtr="0">
            <a:normAutofit/>
          </a:bodyPr>
          <a:lstStyle>
            <a:lvl1pPr marL="0" indent="0" algn="ctr">
              <a:buNone/>
              <a:defRPr sz="1400"/>
            </a:lvl1pPr>
          </a:lstStyle>
          <a:p>
            <a:pPr rtl="0"/>
            <a:r>
              <a:rPr lang="en-GB" noProof="0"/>
              <a:t>Click icon to add table</a:t>
            </a:r>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pPr rtl="0"/>
            <a:endParaRPr lang="en-GB" noProof="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pPr rtl="0"/>
              <a:endParaRPr lang="en-GB" noProof="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pPr rtl="0"/>
              <a:endParaRPr lang="en-GB" noProof="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rtl="0"/>
            <a:r>
              <a:rPr lang="en-GB"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rtlCol="0"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rtlCol="0"/>
          <a:lstStyle>
            <a:lvl1pPr>
              <a:defRPr>
                <a:solidFill>
                  <a:schemeClr val="bg1"/>
                </a:solidFill>
              </a:defRPr>
            </a:lvl1pPr>
          </a:lstStyle>
          <a:p>
            <a:pPr rtl="0"/>
            <a:r>
              <a:rPr lang="en-GB"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rtlCol="0" anchor="ctr" anchorCtr="0">
            <a:normAutofit/>
          </a:bodyPr>
          <a:lstStyle>
            <a:lvl1pPr algn="l">
              <a:defRPr sz="2000" b="1">
                <a:solidFill>
                  <a:schemeClr val="bg1"/>
                </a:solidFill>
                <a:latin typeface="+mn-lt"/>
              </a:defRPr>
            </a:lvl1pPr>
          </a:lstStyle>
          <a:p>
            <a:pPr rtl="0"/>
            <a:r>
              <a:rPr lang="en-GB"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rtlCol="0"/>
          <a:lstStyle/>
          <a:p>
            <a:pPr rtl="0"/>
            <a:r>
              <a:rPr lang="en-GB" noProof="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rtlCol="0" anchor="ctr" anchorCtr="0">
            <a:normAutofit/>
          </a:bodyPr>
          <a:lstStyle>
            <a:lvl1pPr marL="0" indent="0" algn="ctr">
              <a:buNone/>
              <a:defRPr sz="1400"/>
            </a:lvl1pPr>
          </a:lstStyle>
          <a:p>
            <a:pPr rtl="0"/>
            <a:r>
              <a:rPr lang="en-GB" noProof="0"/>
              <a:t>Click icon to add media</a:t>
            </a:r>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pPr rtl="0"/>
            <a:endParaRPr lang="en-GB" noProof="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pPr rtl="0"/>
            <a:r>
              <a:rPr lang="en-GB" noProof="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pPr rtl="0"/>
            <a:endParaRPr lang="en-GB" noProof="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pPr rtl="0"/>
            <a:endParaRPr lang="en-GB" noProof="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pPr rtl="0"/>
              <a:endParaRPr lang="en-GB" noProof="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pPr rtl="0"/>
              <a:endParaRPr lang="en-GB" noProof="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pPr rtl="0"/>
            <a:endParaRPr lang="en-GB" noProof="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pPr rtl="0"/>
            <a:endParaRPr lang="en-GB" noProof="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pPr rtl="0"/>
            <a:endParaRPr lang="en-GB" noProof="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pPr rtl="0"/>
            <a:endParaRPr lang="en-GB" noProof="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pPr rtl="0"/>
            <a:endParaRPr lang="en-GB" noProof="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pPr rtl="0"/>
            <a:endParaRPr lang="en-GB" noProof="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pPr rtl="0"/>
            <a:endParaRPr lang="en-GB" noProof="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rtlCol="0">
            <a:normAutofit/>
          </a:bodyPr>
          <a:lstStyle>
            <a:lvl1pPr algn="ctr">
              <a:defRPr sz="5500">
                <a:solidFill>
                  <a:schemeClr val="bg1"/>
                </a:solidFill>
              </a:defRPr>
            </a:lvl1pPr>
          </a:lstStyle>
          <a:p>
            <a:pPr rtl="0"/>
            <a:r>
              <a:rPr lang="en-GB"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pPr rtl="0"/>
              <a:endParaRPr lang="en-GB" noProof="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pPr rtl="0"/>
              <a:endParaRPr lang="en-GB" noProof="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pPr rtl="0"/>
              <a:endParaRPr lang="en-GB" noProof="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rtlCol="0" anchor="ctr" anchorCtr="0">
            <a:normAutofit/>
          </a:bodyPr>
          <a:lstStyle>
            <a:lvl1pPr marL="0" indent="0" algn="ctr">
              <a:buNone/>
              <a:defRPr sz="1400"/>
            </a:lvl1pPr>
          </a:lstStyle>
          <a:p>
            <a:pPr rtl="0"/>
            <a:r>
              <a:rPr lang="en-GB" noProof="0"/>
              <a:t>Click icon to add picture</a:t>
            </a:r>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rtlCol="0"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rtl="0"/>
            <a:r>
              <a:rPr lang="en-GB" noProof="0"/>
              <a:t>Click to 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pPr rtl="0"/>
              <a:endParaRPr lang="en-GB" noProof="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pPr rtl="0"/>
              <a:endParaRPr lang="en-GB" noProof="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pPr rtl="0"/>
              <a:endParaRPr lang="en-GB" noProof="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pPr rtl="0"/>
              <a:endParaRPr lang="en-GB" noProof="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pPr rtl="0"/>
              <a:endParaRPr lang="en-GB" noProof="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pPr rtl="0"/>
              <a:endParaRPr lang="en-GB" noProof="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pPr rtl="0"/>
              <a:endParaRPr lang="en-GB" noProof="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pPr rtl="0"/>
              <a:endParaRPr lang="en-GB" noProof="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pPr rtl="0"/>
              <a:endParaRPr lang="en-GB" noProof="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pPr rtl="0"/>
              <a:endParaRPr lang="en-GB" noProof="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pPr rtl="0"/>
              <a:endParaRPr lang="en-GB" noProof="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rtlCol="0" anchor="ctr" anchorCtr="0">
            <a:normAutofit/>
          </a:bodyPr>
          <a:lstStyle>
            <a:lvl1pPr algn="l">
              <a:defRPr sz="5500">
                <a:solidFill>
                  <a:schemeClr val="bg1"/>
                </a:solidFill>
              </a:defRPr>
            </a:lvl1pPr>
          </a:lstStyle>
          <a:p>
            <a:pPr rtl="0"/>
            <a:r>
              <a:rPr lang="en-GB" noProof="0"/>
              <a:t>Presentation</a:t>
            </a:r>
            <a:br>
              <a:rPr lang="en-GB" noProof="0"/>
            </a:br>
            <a:r>
              <a:rPr lang="en-GB"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rtlCol="0"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pPr rtl="0"/>
              <a:endParaRPr lang="en-GB" noProof="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pPr rtl="0"/>
              <a:endParaRPr lang="en-GB" noProof="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rtlCol="0">
            <a:normAutofit/>
          </a:bodyPr>
          <a:lstStyle>
            <a:lvl1pPr>
              <a:defRPr sz="4000" b="1">
                <a:solidFill>
                  <a:schemeClr val="bg1"/>
                </a:solidFill>
              </a:defRPr>
            </a:lvl1pPr>
          </a:lstStyle>
          <a:p>
            <a:pPr rtl="0"/>
            <a:r>
              <a:rPr lang="en-GB"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rtlCol="0">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rtl="0"/>
            <a:r>
              <a:rPr lang="en-GB"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rtl="0"/>
            <a:r>
              <a:rPr lang="en-GB"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rtl="0"/>
            <a:r>
              <a:rPr lang="en-GB"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rtlCol="0"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rtlCol="0"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pPr rtl="0"/>
            <a:endParaRPr lang="en-GB" noProof="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rtlCol="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rtlCol="0"/>
          <a:lstStyle>
            <a:lvl1pPr>
              <a:defRPr>
                <a:solidFill>
                  <a:schemeClr val="bg1"/>
                </a:solidFill>
              </a:defRPr>
            </a:lvl1pPr>
          </a:lstStyle>
          <a:p>
            <a:pPr rtl="0"/>
            <a:r>
              <a:rPr lang="en-GB"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pPr rtl="0"/>
            <a:endParaRPr lang="en-GB" noProof="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rtlCol="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rtlCol="0"/>
          <a:lstStyle>
            <a:lvl1pPr>
              <a:defRPr>
                <a:solidFill>
                  <a:schemeClr val="bg1"/>
                </a:solidFill>
              </a:defRPr>
            </a:lvl1pPr>
          </a:lstStyle>
          <a:p>
            <a:pPr rtl="0"/>
            <a:r>
              <a:rPr lang="en-GB"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rtl="0"/>
            <a:r>
              <a:rPr lang="en-GB"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pPr rtl="0"/>
            <a:endParaRPr lang="en-GB" noProof="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pPr rtl="0"/>
            <a:endParaRPr lang="en-GB" noProof="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rtl="0"/>
            <a:r>
              <a:rPr lang="en-GB"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rtlCol="0" anchor="ctr">
            <a:normAutofit/>
          </a:bodyPr>
          <a:lstStyle>
            <a:lvl1pPr marL="0" indent="0" algn="ctr">
              <a:buNone/>
              <a:defRPr sz="6000"/>
            </a:lvl1pPr>
            <a:lvl2pPr marL="457200" indent="0">
              <a:buNone/>
              <a:defRPr/>
            </a:lvl2pPr>
          </a:lstStyle>
          <a:p>
            <a:pPr lvl="0" rtl="0"/>
            <a:r>
              <a:rPr lang="en-GB" noProof="0"/>
              <a:t>Click to 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pPr rtl="0"/>
              <a:endParaRPr lang="en-GB" noProof="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pPr rtl="0"/>
              <a:endParaRPr lang="en-GB" noProof="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rtlCol="0"/>
          <a:lstStyle/>
          <a:p>
            <a:pPr rtl="0"/>
            <a:r>
              <a:rPr lang="en-GB" noProof="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rtlCol="0"/>
          <a:lstStyle/>
          <a:p>
            <a:pPr rtl="0"/>
            <a:r>
              <a:rPr lang="en-GB" noProof="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rtlCol="0"/>
          <a:lstStyle/>
          <a:p>
            <a:pPr rtl="0"/>
            <a:fld id="{98C0CDE5-970C-4CC4-BF43-0DA127E73E82}" type="slidenum">
              <a:rPr lang="en-GB" noProof="0" smtClean="0"/>
              <a:t>‹#›</a:t>
            </a:fld>
            <a:endParaRPr lang="en-GB" noProof="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pPr rtl="0"/>
              <a:endParaRPr lang="en-GB" noProof="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pPr rtl="0"/>
              <a:endParaRPr lang="en-GB" noProof="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pPr rtl="0"/>
              <a:endParaRPr lang="en-GB" noProof="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pPr rtl="0"/>
              <a:endParaRPr lang="en-GB" noProof="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pPr rtl="0"/>
            <a:endParaRPr lang="en-GB" noProof="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rtlCol="0">
            <a:normAutofit/>
          </a:bodyPr>
          <a:lstStyle>
            <a:lvl1pPr marL="0" indent="0">
              <a:buNone/>
              <a:defRPr sz="7000" b="1">
                <a:solidFill>
                  <a:schemeClr val="accent5"/>
                </a:solidFill>
                <a:latin typeface="+mj-lt"/>
              </a:defRPr>
            </a:lvl1pPr>
          </a:lstStyle>
          <a:p>
            <a:pPr lvl="0" rtl="0"/>
            <a:r>
              <a:rPr lang="en-GB"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rtlCol="0">
            <a:normAutofit/>
          </a:bodyPr>
          <a:lstStyle>
            <a:lvl1pPr marL="0" indent="0">
              <a:buNone/>
              <a:defRPr sz="2500" b="1">
                <a:solidFill>
                  <a:schemeClr val="tx2"/>
                </a:solidFill>
                <a:latin typeface="+mj-lt"/>
              </a:defRPr>
            </a:lvl1pPr>
          </a:lstStyle>
          <a:p>
            <a:pPr lvl="0" rtl="0"/>
            <a:r>
              <a:rPr lang="en-GB" noProof="0"/>
              <a:t>Click to 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rtlCol="0">
            <a:normAutofit/>
          </a:bodyPr>
          <a:lstStyle>
            <a:lvl1pPr marL="0" indent="0">
              <a:buNone/>
              <a:defRPr sz="7000" b="1">
                <a:solidFill>
                  <a:schemeClr val="accent5"/>
                </a:solidFill>
                <a:latin typeface="+mj-lt"/>
              </a:defRPr>
            </a:lvl1pPr>
          </a:lstStyle>
          <a:p>
            <a:pPr lvl="0" rtl="0"/>
            <a:r>
              <a:rPr lang="en-GB"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rtlCol="0">
            <a:normAutofit/>
          </a:bodyPr>
          <a:lstStyle>
            <a:lvl1pPr marL="0" indent="0">
              <a:buNone/>
              <a:defRPr sz="2500" b="1">
                <a:solidFill>
                  <a:schemeClr val="tx2"/>
                </a:solidFill>
                <a:latin typeface="+mj-lt"/>
              </a:defRPr>
            </a:lvl1pPr>
          </a:lstStyle>
          <a:p>
            <a:pPr lvl="0" rtl="0"/>
            <a:r>
              <a:rPr lang="en-GB" noProof="0"/>
              <a:t>Click to 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rtlCol="0">
            <a:normAutofit/>
          </a:bodyPr>
          <a:lstStyle>
            <a:lvl1pPr marL="0" indent="0">
              <a:buNone/>
              <a:defRPr sz="7000" b="1">
                <a:solidFill>
                  <a:schemeClr val="accent5"/>
                </a:solidFill>
                <a:latin typeface="+mj-lt"/>
              </a:defRPr>
            </a:lvl1pPr>
          </a:lstStyle>
          <a:p>
            <a:pPr lvl="0" rtl="0"/>
            <a:r>
              <a:rPr lang="en-GB"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rtlCol="0">
            <a:normAutofit/>
          </a:bodyPr>
          <a:lstStyle>
            <a:lvl1pPr marL="0" indent="0">
              <a:buNone/>
              <a:defRPr sz="2500" b="1">
                <a:solidFill>
                  <a:schemeClr val="tx2"/>
                </a:solidFill>
                <a:latin typeface="+mj-lt"/>
              </a:defRPr>
            </a:lvl1pPr>
          </a:lstStyle>
          <a:p>
            <a:pPr lvl="0" rtl="0"/>
            <a:r>
              <a:rPr lang="en-GB" noProof="0"/>
              <a:t>Click to 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rtlCol="0">
            <a:normAutofit/>
          </a:bodyPr>
          <a:lstStyle>
            <a:lvl1pPr marL="0" indent="0">
              <a:buNone/>
              <a:defRPr sz="1600" b="1">
                <a:solidFill>
                  <a:schemeClr val="accent4"/>
                </a:solidFill>
                <a:latin typeface="+mn-lt"/>
              </a:defRPr>
            </a:lvl1pPr>
          </a:lstStyle>
          <a:p>
            <a:pPr lvl="0" rtl="0"/>
            <a:r>
              <a:rPr lang="en-GB" noProof="0"/>
              <a:t>Click to 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rtlCol="0">
            <a:normAutofit/>
          </a:bodyPr>
          <a:lstStyle>
            <a:lvl1pPr marL="0" indent="0">
              <a:buNone/>
              <a:defRPr sz="1600" b="1">
                <a:solidFill>
                  <a:schemeClr val="accent4"/>
                </a:solidFill>
                <a:latin typeface="+mn-lt"/>
              </a:defRPr>
            </a:lvl1pPr>
          </a:lstStyle>
          <a:p>
            <a:pPr lvl="0" rtl="0"/>
            <a:r>
              <a:rPr lang="en-GB" noProof="0"/>
              <a:t>Click to 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rtlCol="0">
            <a:normAutofit/>
          </a:bodyPr>
          <a:lstStyle>
            <a:lvl1pPr marL="0" indent="0">
              <a:buNone/>
              <a:defRPr sz="1600" b="1">
                <a:solidFill>
                  <a:schemeClr val="accent4"/>
                </a:solidFill>
                <a:latin typeface="+mn-lt"/>
              </a:defRPr>
            </a:lvl1pPr>
          </a:lstStyle>
          <a:p>
            <a:pPr lvl="0" rtl="0"/>
            <a:r>
              <a:rPr lang="en-GB" noProof="0"/>
              <a:t>Click to 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rtlCol="0">
            <a:normAutofit/>
          </a:bodyPr>
          <a:lstStyle>
            <a:lvl1pPr marL="0" indent="0">
              <a:buNone/>
              <a:defRPr sz="1600" b="1">
                <a:solidFill>
                  <a:schemeClr val="accent4"/>
                </a:solidFill>
                <a:latin typeface="+mn-lt"/>
              </a:defRPr>
            </a:lvl1pPr>
          </a:lstStyle>
          <a:p>
            <a:pPr lvl="0" rtl="0"/>
            <a:r>
              <a:rPr lang="en-GB" noProof="0"/>
              <a:t>Click to 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rtlCol="0">
            <a:normAutofit/>
          </a:bodyPr>
          <a:lstStyle>
            <a:lvl1pPr marL="0" indent="0">
              <a:buNone/>
              <a:defRPr sz="1600" b="0">
                <a:solidFill>
                  <a:schemeClr val="accent3"/>
                </a:solidFill>
                <a:latin typeface="+mn-lt"/>
              </a:defRPr>
            </a:lvl1pPr>
          </a:lstStyle>
          <a:p>
            <a:pPr lvl="0" rtl="0"/>
            <a:r>
              <a:rPr lang="en-GB" noProof="0"/>
              <a:t>Click to 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rtlCol="0">
            <a:normAutofit/>
          </a:bodyPr>
          <a:lstStyle>
            <a:lvl1pPr marL="0" indent="0">
              <a:buNone/>
              <a:defRPr sz="1600" b="0">
                <a:solidFill>
                  <a:schemeClr val="accent2"/>
                </a:solidFill>
                <a:latin typeface="+mn-lt"/>
              </a:defRPr>
            </a:lvl1pPr>
          </a:lstStyle>
          <a:p>
            <a:pPr lvl="0" rtl="0"/>
            <a:r>
              <a:rPr lang="en-GB" noProof="0"/>
              <a:t>Click to 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rtlCol="0">
            <a:normAutofit/>
          </a:bodyPr>
          <a:lstStyle>
            <a:lvl1pPr marL="0" indent="0">
              <a:buNone/>
              <a:defRPr sz="1600" b="0">
                <a:solidFill>
                  <a:schemeClr val="accent2"/>
                </a:solidFill>
                <a:latin typeface="+mn-lt"/>
              </a:defRPr>
            </a:lvl1pPr>
          </a:lstStyle>
          <a:p>
            <a:pPr lvl="0" rtl="0"/>
            <a:r>
              <a:rPr lang="en-GB" noProof="0"/>
              <a:t>Click to 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rtlCol="0" anchor="ctr" anchorCtr="0">
            <a:noAutofit/>
          </a:bodyPr>
          <a:lstStyle>
            <a:lvl1pPr marL="0" indent="0" algn="ctr">
              <a:buNone/>
              <a:defRPr sz="1400">
                <a:solidFill>
                  <a:schemeClr val="accent4"/>
                </a:solidFill>
                <a:latin typeface="+mn-lt"/>
              </a:defRPr>
            </a:lvl1pPr>
          </a:lstStyle>
          <a:p>
            <a:pPr rtl="0"/>
            <a:r>
              <a:rPr lang="en-GB" noProof="0"/>
              <a:t>Click icon to add picture</a:t>
            </a:r>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rtlCol="0" anchor="ctr" anchorCtr="0">
            <a:noAutofit/>
          </a:bodyPr>
          <a:lstStyle>
            <a:lvl1pPr marL="0" indent="0" algn="ctr">
              <a:buNone/>
              <a:defRPr sz="1400">
                <a:solidFill>
                  <a:schemeClr val="accent4"/>
                </a:solidFill>
                <a:latin typeface="+mn-lt"/>
              </a:defRPr>
            </a:lvl1pPr>
          </a:lstStyle>
          <a:p>
            <a:pPr rtl="0"/>
            <a:r>
              <a:rPr lang="en-GB" noProof="0"/>
              <a:t>Click icon to add picture</a:t>
            </a:r>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rtlCol="0" anchor="ctr" anchorCtr="0">
            <a:noAutofit/>
          </a:bodyPr>
          <a:lstStyle>
            <a:lvl1pPr marL="0" indent="0" algn="ctr">
              <a:buNone/>
              <a:defRPr sz="1400">
                <a:solidFill>
                  <a:schemeClr val="accent4"/>
                </a:solidFill>
                <a:latin typeface="+mn-lt"/>
              </a:defRPr>
            </a:lvl1pPr>
          </a:lstStyle>
          <a:p>
            <a:pPr rtl="0"/>
            <a:r>
              <a:rPr lang="en-GB" noProof="0"/>
              <a:t>Click icon to add picture</a:t>
            </a:r>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rtlCol="0" anchor="ctr" anchorCtr="0">
            <a:normAutofit/>
          </a:bodyPr>
          <a:lstStyle>
            <a:lvl1pPr marL="0" indent="0" algn="ctr">
              <a:buNone/>
              <a:defRPr sz="1400">
                <a:solidFill>
                  <a:schemeClr val="accent4"/>
                </a:solidFill>
                <a:latin typeface="+mn-lt"/>
              </a:defRPr>
            </a:lvl1pPr>
          </a:lstStyle>
          <a:p>
            <a:pPr rtl="0"/>
            <a:r>
              <a:rPr lang="en-GB" noProof="0"/>
              <a:t>Click icon to add picture</a:t>
            </a:r>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rtlCol="0"/>
          <a:lstStyle>
            <a:lvl1pPr>
              <a:defRPr>
                <a:solidFill>
                  <a:schemeClr val="bg1"/>
                </a:solidFill>
              </a:defRPr>
            </a:lvl1pPr>
          </a:lstStyle>
          <a:p>
            <a:pPr rtl="0"/>
            <a:r>
              <a:rPr lang="en-GB"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pPr rtl="0"/>
            <a:r>
              <a:rPr lang="en-GB" noProof="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pPr rtl="0"/>
            <a:r>
              <a:rPr lang="en-GB" noProof="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pPr rtl="0"/>
            <a:fld id="{98C0CDE5-970C-4CC4-BF43-0DA127E73E82}" type="slidenum">
              <a:rPr lang="en-GB" noProof="0" smtClean="0"/>
              <a:pPr/>
              <a:t>‹#›</a:t>
            </a:fld>
            <a:endParaRPr lang="en-GB" noProof="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theoryofinterest.blogspot.com/2017/02/to-think-is-to-solve.html" TargetMode="External"/><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hyperlink" Target="http://www.asklion.co.uk/kb5/nottingham/directory/localoffer.page?directorychannel=7"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mailto:deafeducation@nottinghamcity.gov.uk" TargetMode="External"/><Relationship Id="rId1" Type="http://schemas.openxmlformats.org/officeDocument/2006/relationships/slideLayout" Target="../slideLayouts/slideLayout17.xml"/><Relationship Id="rId4" Type="http://schemas.openxmlformats.org/officeDocument/2006/relationships/hyperlink" Target="https://gymnasticscoaching.com/contact/"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rtlCol="0"/>
          <a:lstStyle/>
          <a:p>
            <a:pPr rtl="0"/>
            <a:r>
              <a:rPr lang="en-GB" dirty="0">
                <a:latin typeface="Century Gothic" panose="020B0502020202020204" pitchFamily="34" charset="0"/>
              </a:rPr>
              <a:t>SEND Report</a:t>
            </a:r>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rtlCol="0"/>
          <a:lstStyle/>
          <a:p>
            <a:pPr rtl="0"/>
            <a:r>
              <a:rPr lang="en-GB" dirty="0"/>
              <a:t>Melbury Primary School</a:t>
            </a:r>
          </a:p>
        </p:txBody>
      </p:sp>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rtlCol="0">
            <a:normAutofit/>
          </a:bodyPr>
          <a:lstStyle/>
          <a:p>
            <a:pPr rtl="0"/>
            <a:r>
              <a:rPr lang="en-GB" sz="2000" dirty="0"/>
              <a:t>2025/26</a:t>
            </a:r>
          </a:p>
        </p:txBody>
      </p:sp>
      <p:pic>
        <p:nvPicPr>
          <p:cNvPr id="9" name="Picture Placeholder 8" descr="Kids on Desk Looking at Notebook">
            <a:extLst>
              <a:ext uri="{FF2B5EF4-FFF2-40B4-BE49-F238E27FC236}">
                <a16:creationId xmlns:a16="http://schemas.microsoft.com/office/drawing/2014/main" id="{F1EACC03-9DC7-4C77-9BAE-11CBF767B58D}"/>
              </a:ext>
            </a:extLst>
          </p:cNvPr>
          <p:cNvPicPr>
            <a:picLocks noGrp="1" noChangeAspect="1"/>
          </p:cNvPicPr>
          <p:nvPr>
            <p:ph type="pic" sz="quarter" idx="15"/>
          </p:nvPr>
        </p:nvPicPr>
        <p:blipFill rotWithShape="1">
          <a:blip r:embed="rId3">
            <a:extLst>
              <a:ext uri="{28A0092B-C50C-407E-A947-70E740481C1C}">
                <a14:useLocalDpi xmlns:a14="http://schemas.microsoft.com/office/drawing/2010/main" val="0"/>
              </a:ext>
            </a:extLst>
          </a:blip>
          <a:srcRect/>
          <a:stretch/>
        </p:blipFill>
        <p:spPr/>
      </p:pic>
      <p:pic>
        <p:nvPicPr>
          <p:cNvPr id="4" name="Picture 3">
            <a:extLst>
              <a:ext uri="{FF2B5EF4-FFF2-40B4-BE49-F238E27FC236}">
                <a16:creationId xmlns:a16="http://schemas.microsoft.com/office/drawing/2014/main" id="{AB75E035-A2A2-478B-985F-89EA14CE3F1D}"/>
              </a:ext>
            </a:extLst>
          </p:cNvPr>
          <p:cNvPicPr>
            <a:picLocks noChangeAspect="1"/>
          </p:cNvPicPr>
          <p:nvPr/>
        </p:nvPicPr>
        <p:blipFill>
          <a:blip r:embed="rId4"/>
          <a:stretch>
            <a:fillRect/>
          </a:stretch>
        </p:blipFill>
        <p:spPr>
          <a:xfrm rot="21009113">
            <a:off x="1027176" y="1545713"/>
            <a:ext cx="4277703" cy="4277703"/>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158230" y="414097"/>
            <a:ext cx="4640485" cy="1549745"/>
          </a:xfrm>
        </p:spPr>
        <p:txBody>
          <a:bodyPr rtlCol="0">
            <a:normAutofit fontScale="90000"/>
          </a:bodyPr>
          <a:lstStyle/>
          <a:p>
            <a:pPr rtl="0"/>
            <a:r>
              <a:rPr lang="en-GB" dirty="0">
                <a:latin typeface="Century Gothic" panose="020B0502020202020204" pitchFamily="34" charset="0"/>
              </a:rPr>
              <a:t>What types of SEN do we provide for ?</a:t>
            </a:r>
          </a:p>
        </p:txBody>
      </p:sp>
      <p:sp>
        <p:nvSpPr>
          <p:cNvPr id="2" name="Text Placeholder 1">
            <a:extLst>
              <a:ext uri="{FF2B5EF4-FFF2-40B4-BE49-F238E27FC236}">
                <a16:creationId xmlns:a16="http://schemas.microsoft.com/office/drawing/2014/main" id="{6587D558-5792-4FF7-9111-65F4C874C61B}"/>
              </a:ext>
            </a:extLst>
          </p:cNvPr>
          <p:cNvSpPr>
            <a:spLocks noGrp="1"/>
          </p:cNvSpPr>
          <p:nvPr>
            <p:ph type="body" idx="1"/>
          </p:nvPr>
        </p:nvSpPr>
        <p:spPr>
          <a:xfrm>
            <a:off x="748030" y="2442379"/>
            <a:ext cx="4247482" cy="1802361"/>
          </a:xfrm>
        </p:spPr>
        <p:txBody>
          <a:bodyPr rtlCol="0">
            <a:noAutofit/>
          </a:bodyPr>
          <a:lstStyle/>
          <a:p>
            <a:r>
              <a:rPr lang="en-GB" sz="1600" b="1" i="0" u="none" strike="noStrike" baseline="0" dirty="0">
                <a:latin typeface="Century Gothic" panose="020B0502020202020204" pitchFamily="34" charset="0"/>
              </a:rPr>
              <a:t>At Melbury Primary School we are committed to providing a high quality education for all of the children in our school. </a:t>
            </a:r>
          </a:p>
          <a:p>
            <a:pPr rtl="0"/>
            <a:r>
              <a:rPr lang="en-GB" sz="1600" dirty="0">
                <a:latin typeface="Century Gothic" panose="020B0502020202020204" pitchFamily="34" charset="0"/>
              </a:rPr>
              <a:t>We currently provide for pupils within the four main areas of SEND; </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760838" y="3979763"/>
            <a:ext cx="3913632" cy="2553202"/>
          </a:xfrm>
        </p:spPr>
        <p:txBody>
          <a:bodyPr rtlCol="0">
            <a:normAutofit/>
          </a:bodyPr>
          <a:lstStyle/>
          <a:p>
            <a:pPr algn="l"/>
            <a:endParaRPr lang="en-GB" sz="1800" b="0" i="0" u="none" strike="noStrike" baseline="0" dirty="0">
              <a:solidFill>
                <a:srgbClr val="000000"/>
              </a:solidFill>
              <a:latin typeface="Century Gothic" panose="020B0502020202020204" pitchFamily="34" charset="0"/>
            </a:endParaRPr>
          </a:p>
          <a:p>
            <a:r>
              <a:rPr lang="en-GB" sz="1800" b="1" i="0" u="none" strike="noStrike" baseline="0" dirty="0">
                <a:solidFill>
                  <a:srgbClr val="FF0000"/>
                </a:solidFill>
                <a:latin typeface="Century Gothic" panose="020B0502020202020204" pitchFamily="34" charset="0"/>
              </a:rPr>
              <a:t>Communication and interaction</a:t>
            </a:r>
          </a:p>
          <a:p>
            <a:r>
              <a:rPr lang="en-GB" sz="1800" b="1" i="0" u="none" strike="noStrike" baseline="0" dirty="0">
                <a:solidFill>
                  <a:srgbClr val="FF0000"/>
                </a:solidFill>
                <a:latin typeface="Century Gothic" panose="020B0502020202020204" pitchFamily="34" charset="0"/>
              </a:rPr>
              <a:t>Cognition and learning</a:t>
            </a:r>
          </a:p>
          <a:p>
            <a:r>
              <a:rPr lang="en-GB" sz="1800" b="1" i="0" u="none" strike="noStrike" baseline="0" dirty="0">
                <a:solidFill>
                  <a:srgbClr val="FF0000"/>
                </a:solidFill>
                <a:latin typeface="Century Gothic" panose="020B0502020202020204" pitchFamily="34" charset="0"/>
              </a:rPr>
              <a:t>Social, mental and emotional health</a:t>
            </a:r>
          </a:p>
          <a:p>
            <a:r>
              <a:rPr lang="en-GB" sz="1800" b="1" i="0" u="none" strike="noStrike" baseline="0" dirty="0">
                <a:solidFill>
                  <a:srgbClr val="FF0000"/>
                </a:solidFill>
                <a:latin typeface="Century Gothic" panose="020B0502020202020204" pitchFamily="34" charset="0"/>
              </a:rPr>
              <a:t>Sensory and/or physical</a:t>
            </a:r>
            <a:endParaRPr lang="en-GB" b="1" dirty="0">
              <a:solidFill>
                <a:srgbClr val="FF0000"/>
              </a:solidFill>
            </a:endParaRPr>
          </a:p>
        </p:txBody>
      </p:sp>
      <p:pic>
        <p:nvPicPr>
          <p:cNvPr id="17" name="Picture Placeholder 16" descr="Boy Reading Book">
            <a:extLst>
              <a:ext uri="{FF2B5EF4-FFF2-40B4-BE49-F238E27FC236}">
                <a16:creationId xmlns:a16="http://schemas.microsoft.com/office/drawing/2014/main" id="{C8B885F2-2AC2-46A9-9D9B-71123D1A1F6B}"/>
              </a:ext>
            </a:extLst>
          </p:cNvPr>
          <p:cNvPicPr>
            <a:picLocks noGrp="1" noChangeAspect="1"/>
          </p:cNvPicPr>
          <p:nvPr>
            <p:ph type="pic" sz="quarter" idx="14"/>
          </p:nvPr>
        </p:nvPicPr>
        <p:blipFill rotWithShape="1">
          <a:blip r:embed="rId3">
            <a:extLst>
              <a:ext uri="{28A0092B-C50C-407E-A947-70E740481C1C}">
                <a14:useLocalDpi xmlns:a14="http://schemas.microsoft.com/office/drawing/2010/main" val="0"/>
              </a:ext>
            </a:extLst>
          </a:blip>
          <a:srcRect/>
          <a:stretch/>
        </p:blipFill>
        <p:spPr>
          <a:xfrm rot="720000">
            <a:off x="6384187" y="209524"/>
            <a:ext cx="4647699" cy="5472101"/>
          </a:xfrm>
        </p:spPr>
      </p:pic>
      <p:pic>
        <p:nvPicPr>
          <p:cNvPr id="10" name="Picture 9">
            <a:extLst>
              <a:ext uri="{FF2B5EF4-FFF2-40B4-BE49-F238E27FC236}">
                <a16:creationId xmlns:a16="http://schemas.microsoft.com/office/drawing/2014/main" id="{4817C0C2-4069-4902-8981-1FFFAF75C6B8}"/>
              </a:ext>
            </a:extLst>
          </p:cNvPr>
          <p:cNvPicPr>
            <a:picLocks noChangeAspect="1"/>
          </p:cNvPicPr>
          <p:nvPr/>
        </p:nvPicPr>
        <p:blipFill>
          <a:blip r:embed="rId4"/>
          <a:stretch>
            <a:fillRect/>
          </a:stretch>
        </p:blipFill>
        <p:spPr>
          <a:xfrm rot="747428">
            <a:off x="6388168" y="194346"/>
            <a:ext cx="4648991" cy="5466391"/>
          </a:xfrm>
          <a:prstGeom prst="rect">
            <a:avLst/>
          </a:prstGeom>
        </p:spPr>
      </p:pic>
    </p:spTree>
    <p:extLst>
      <p:ext uri="{BB962C8B-B14F-4D97-AF65-F5344CB8AC3E}">
        <p14:creationId xmlns:p14="http://schemas.microsoft.com/office/powerpoint/2010/main" val="3671418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841177" y="842532"/>
            <a:ext cx="3960420" cy="1119229"/>
          </a:xfrm>
        </p:spPr>
        <p:txBody>
          <a:bodyPr rtlCol="0">
            <a:normAutofit/>
          </a:bodyPr>
          <a:lstStyle/>
          <a:p>
            <a:pPr rtl="0"/>
            <a:r>
              <a:rPr lang="en-GB" sz="2400" dirty="0">
                <a:latin typeface="Century Gothic" panose="020B0502020202020204" pitchFamily="34" charset="0"/>
              </a:rPr>
              <a:t>How do we identify and assess pupils with SEN?</a:t>
            </a:r>
          </a:p>
        </p:txBody>
      </p:sp>
      <p:sp>
        <p:nvSpPr>
          <p:cNvPr id="5" name="Text Placeholder 4">
            <a:extLst>
              <a:ext uri="{FF2B5EF4-FFF2-40B4-BE49-F238E27FC236}">
                <a16:creationId xmlns:a16="http://schemas.microsoft.com/office/drawing/2014/main" id="{47F58CBE-13EA-4F05-A482-DB6F4B95ACB2}"/>
              </a:ext>
            </a:extLst>
          </p:cNvPr>
          <p:cNvSpPr>
            <a:spLocks noGrp="1"/>
          </p:cNvSpPr>
          <p:nvPr>
            <p:ph type="body" idx="1"/>
          </p:nvPr>
        </p:nvSpPr>
        <p:spPr>
          <a:xfrm>
            <a:off x="5582653" y="433137"/>
            <a:ext cx="6140917" cy="4966636"/>
          </a:xfrm>
        </p:spPr>
        <p:txBody>
          <a:bodyPr tIns="180000" bIns="108000" rtlCol="0">
            <a:normAutofit fontScale="92500"/>
          </a:bodyPr>
          <a:lstStyle/>
          <a:p>
            <a:pPr rtl="0"/>
            <a:r>
              <a:rPr lang="en-GB" dirty="0">
                <a:latin typeface="Century Gothic" panose="020B0502020202020204" pitchFamily="34" charset="0"/>
              </a:rPr>
              <a:t>The Code of Practice 2015 defines SEN as follows:</a:t>
            </a:r>
          </a:p>
          <a:p>
            <a:pPr marR="5200"/>
            <a:r>
              <a:rPr lang="en-GB" sz="1500" i="0" u="none" strike="noStrike" baseline="0" dirty="0">
                <a:latin typeface="Century Gothic" panose="020B0502020202020204" pitchFamily="34" charset="0"/>
              </a:rPr>
              <a:t>A child or young person has SEN if they have a learning difficulty or disability which calls for special educational provision to be made for him or her. A child of compulsory school age or a young person has a learning difficulty or disability if he or she:</a:t>
            </a:r>
          </a:p>
          <a:p>
            <a:pPr marL="342900" indent="-342900">
              <a:buAutoNum type="alphaLcParenR"/>
            </a:pPr>
            <a:r>
              <a:rPr lang="en-GB" sz="1500" b="1" i="0" u="none" strike="noStrike" baseline="0" dirty="0">
                <a:solidFill>
                  <a:schemeClr val="bg1"/>
                </a:solidFill>
                <a:latin typeface="Century Gothic" panose="020B0502020202020204" pitchFamily="34" charset="0"/>
              </a:rPr>
              <a:t>has a significantly greater difficulty in learning than the majority of others of the same age, or</a:t>
            </a:r>
          </a:p>
          <a:p>
            <a:pPr marL="342900" indent="-342900">
              <a:buAutoNum type="alphaLcParenR"/>
            </a:pPr>
            <a:r>
              <a:rPr lang="en-GB" sz="1500" i="0" u="none" strike="noStrike" baseline="0" dirty="0">
                <a:latin typeface="Century Gothic" panose="020B0502020202020204" pitchFamily="34" charset="0"/>
              </a:rPr>
              <a:t>has a disability which prevents or hinders him or her from making use of facilities of a kind generally provided for others of the same age in mainstream schools or mainstream post-16 institutions</a:t>
            </a:r>
          </a:p>
          <a:p>
            <a:pPr marL="342900" indent="-342900">
              <a:buAutoNum type="alphaLcParenR"/>
            </a:pPr>
            <a:r>
              <a:rPr lang="en-GB" sz="1500" i="0" u="none" strike="noStrike" baseline="0" dirty="0">
                <a:latin typeface="Century Gothic" panose="020B0502020202020204" pitchFamily="34" charset="0"/>
              </a:rPr>
              <a:t>A child under compulsory school age has special educational needs if he or she is likely to fall within the definition in paragraph (a) or (b) above when they reach compulsory school age or would do so if special educational provision was not made for them (Section 20 Children and Families Act 2014).</a:t>
            </a:r>
          </a:p>
          <a:p>
            <a:endParaRPr lang="en-GB" sz="1500" i="0" u="none" strike="noStrike" baseline="0" dirty="0">
              <a:latin typeface="Century Gothic" panose="020B0502020202020204" pitchFamily="34" charset="0"/>
            </a:endParaRPr>
          </a:p>
          <a:p>
            <a:r>
              <a:rPr lang="en-GB" sz="1500" dirty="0">
                <a:latin typeface="Century Gothic" panose="020B0502020202020204" pitchFamily="34" charset="0"/>
              </a:rPr>
              <a:t>Difficulties related solely to limitations in English as an additional language are not SEN.</a:t>
            </a:r>
          </a:p>
          <a:p>
            <a:pPr rtl="0"/>
            <a:endParaRPr lang="en-GB" dirty="0"/>
          </a:p>
        </p:txBody>
      </p:sp>
      <p:graphicFrame>
        <p:nvGraphicFramePr>
          <p:cNvPr id="7" name="Table Placeholder 6" descr="table">
            <a:extLst>
              <a:ext uri="{FF2B5EF4-FFF2-40B4-BE49-F238E27FC236}">
                <a16:creationId xmlns:a16="http://schemas.microsoft.com/office/drawing/2014/main" id="{D83D9E27-1AC3-4FB1-9CE1-A4C5BB26FFF8}"/>
              </a:ext>
            </a:extLst>
          </p:cNvPr>
          <p:cNvGraphicFramePr>
            <a:graphicFrameLocks noGrp="1"/>
          </p:cNvGraphicFramePr>
          <p:nvPr>
            <p:ph type="tbl" sz="quarter" idx="13"/>
            <p:extLst>
              <p:ext uri="{D42A27DB-BD31-4B8C-83A1-F6EECF244321}">
                <p14:modId xmlns:p14="http://schemas.microsoft.com/office/powerpoint/2010/main" val="3149899127"/>
              </p:ext>
            </p:extLst>
          </p:nvPr>
        </p:nvGraphicFramePr>
        <p:xfrm>
          <a:off x="683393" y="2305441"/>
          <a:ext cx="4639378" cy="3366063"/>
        </p:xfrm>
        <a:graphic>
          <a:graphicData uri="http://schemas.openxmlformats.org/drawingml/2006/table">
            <a:tbl>
              <a:tblPr firstRow="1">
                <a:tableStyleId>{5C22544A-7EE6-4342-B048-85BDC9FD1C3A}</a:tableStyleId>
              </a:tblPr>
              <a:tblGrid>
                <a:gridCol w="4639378">
                  <a:extLst>
                    <a:ext uri="{9D8B030D-6E8A-4147-A177-3AD203B41FA5}">
                      <a16:colId xmlns:a16="http://schemas.microsoft.com/office/drawing/2014/main" val="1078058074"/>
                    </a:ext>
                  </a:extLst>
                </a:gridCol>
              </a:tblGrid>
              <a:tr h="772885">
                <a:tc>
                  <a:txBody>
                    <a:bodyPr/>
                    <a:lstStyle/>
                    <a:p>
                      <a:pPr rtl="0"/>
                      <a:r>
                        <a:rPr lang="en-GB" sz="1800" b="1" noProof="0" dirty="0">
                          <a:latin typeface="Century Gothic" panose="020B0502020202020204" pitchFamily="34" charset="0"/>
                        </a:rPr>
                        <a:t>At Melbury Primary School pupils are identified as having SEND in a number of ways which may include:</a:t>
                      </a:r>
                    </a:p>
                  </a:txBody>
                  <a:tcPr marL="92013" marR="92013">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402420211"/>
                  </a:ext>
                </a:extLst>
              </a:tr>
              <a:tr h="542901">
                <a:tc>
                  <a:txBody>
                    <a:bodyPr/>
                    <a:lstStyle/>
                    <a:p>
                      <a:pPr marL="285750" indent="-285750" algn="l" defTabSz="914400" rtl="0" eaLnBrk="1" latinLnBrk="0" hangingPunct="1">
                        <a:buFont typeface="Arial" panose="020B0604020202020204" pitchFamily="34" charset="0"/>
                        <a:buChar char="•"/>
                      </a:pPr>
                      <a:r>
                        <a:rPr lang="en-GB" sz="1600" b="1" i="0" kern="1200" noProof="0" dirty="0">
                          <a:solidFill>
                            <a:schemeClr val="accent4"/>
                          </a:solidFill>
                          <a:latin typeface="Century Gothic" panose="020B0502020202020204" pitchFamily="34" charset="0"/>
                          <a:ea typeface="+mn-ea"/>
                          <a:cs typeface="+mn-cs"/>
                        </a:rPr>
                        <a:t>Concerns raised by parents/carers</a:t>
                      </a: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60000"/>
                        <a:lumOff val="40000"/>
                      </a:schemeClr>
                    </a:solidFill>
                  </a:tcPr>
                </a:tc>
                <a:extLst>
                  <a:ext uri="{0D108BD9-81ED-4DB2-BD59-A6C34878D82A}">
                    <a16:rowId xmlns:a16="http://schemas.microsoft.com/office/drawing/2014/main" val="3102921562"/>
                  </a:ext>
                </a:extLst>
              </a:tr>
              <a:tr h="542901">
                <a:tc>
                  <a:txBody>
                    <a:bodyPr/>
                    <a:lstStyle/>
                    <a:p>
                      <a:pPr marL="285750" indent="-285750" algn="l" defTabSz="914400" rtl="0" eaLnBrk="1" latinLnBrk="0" hangingPunct="1">
                        <a:buFont typeface="Arial" panose="020B0604020202020204" pitchFamily="34" charset="0"/>
                        <a:buChar char="•"/>
                      </a:pPr>
                      <a:r>
                        <a:rPr lang="en-GB" sz="1600" b="1" i="0" kern="1200" noProof="0" dirty="0">
                          <a:solidFill>
                            <a:schemeClr val="accent4"/>
                          </a:solidFill>
                          <a:latin typeface="Century Gothic" panose="020B0502020202020204" pitchFamily="34" charset="0"/>
                          <a:ea typeface="+mn-ea"/>
                          <a:cs typeface="+mn-cs"/>
                        </a:rPr>
                        <a:t>Concerns raised by staff</a:t>
                      </a: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1800525708"/>
                  </a:ext>
                </a:extLst>
              </a:tr>
              <a:tr h="542901">
                <a:tc>
                  <a:txBody>
                    <a:bodyPr/>
                    <a:lstStyle/>
                    <a:p>
                      <a:pPr marL="285750" indent="-285750" algn="l" defTabSz="914400" rtl="0" eaLnBrk="1" latinLnBrk="0" hangingPunct="1">
                        <a:buFont typeface="Arial" panose="020B0604020202020204" pitchFamily="34" charset="0"/>
                        <a:buChar char="•"/>
                      </a:pPr>
                      <a:r>
                        <a:rPr lang="en-GB" sz="1600" b="1" i="0" kern="1200" noProof="0" dirty="0">
                          <a:solidFill>
                            <a:schemeClr val="accent4"/>
                          </a:solidFill>
                          <a:latin typeface="Century Gothic" panose="020B0502020202020204" pitchFamily="34" charset="0"/>
                          <a:ea typeface="+mn-ea"/>
                          <a:cs typeface="+mn-cs"/>
                        </a:rPr>
                        <a:t>Liaison with previous settings</a:t>
                      </a: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60000"/>
                        <a:lumOff val="40000"/>
                      </a:schemeClr>
                    </a:solidFill>
                  </a:tcPr>
                </a:tc>
                <a:extLst>
                  <a:ext uri="{0D108BD9-81ED-4DB2-BD59-A6C34878D82A}">
                    <a16:rowId xmlns:a16="http://schemas.microsoft.com/office/drawing/2014/main" val="3774068911"/>
                  </a:ext>
                </a:extLst>
              </a:tr>
              <a:tr h="542901">
                <a:tc>
                  <a:txBody>
                    <a:bodyPr/>
                    <a:lstStyle/>
                    <a:p>
                      <a:pPr marL="285750" indent="-285750" algn="l" defTabSz="914400" rtl="0" eaLnBrk="1" latinLnBrk="0" hangingPunct="1">
                        <a:buFont typeface="Arial" panose="020B0604020202020204" pitchFamily="34" charset="0"/>
                        <a:buChar char="•"/>
                      </a:pPr>
                      <a:r>
                        <a:rPr lang="en-GB" sz="1600" b="1" i="0" kern="1200" noProof="0" dirty="0">
                          <a:solidFill>
                            <a:schemeClr val="accent4"/>
                          </a:solidFill>
                          <a:latin typeface="Century Gothic" panose="020B0502020202020204" pitchFamily="34" charset="0"/>
                          <a:ea typeface="+mn-ea"/>
                          <a:cs typeface="+mn-cs"/>
                        </a:rPr>
                        <a:t>Involvement by outside agencies e.g. Autism Team, Medical professionals, Speech and Language Team</a:t>
                      </a:r>
                    </a:p>
                  </a:txBody>
                  <a:tcPr marL="92013" marR="92013"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635263446"/>
                  </a:ext>
                </a:extLst>
              </a:tr>
            </a:tbl>
          </a:graphicData>
        </a:graphic>
      </p:graphicFrame>
    </p:spTree>
    <p:extLst>
      <p:ext uri="{BB962C8B-B14F-4D97-AF65-F5344CB8AC3E}">
        <p14:creationId xmlns:p14="http://schemas.microsoft.com/office/powerpoint/2010/main" val="22118442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rot="-360000">
            <a:off x="-11734" y="916535"/>
            <a:ext cx="3840987" cy="1091949"/>
          </a:xfrm>
        </p:spPr>
        <p:txBody>
          <a:bodyPr rtlCol="0">
            <a:normAutofit/>
          </a:bodyPr>
          <a:lstStyle/>
          <a:p>
            <a:pPr rtl="0"/>
            <a:r>
              <a:rPr lang="en-GB" sz="2400" dirty="0">
                <a:latin typeface="Century Gothic" panose="020B0502020202020204" pitchFamily="34" charset="0"/>
              </a:rPr>
              <a:t>Who is our Special Educational Needs Lead ? (SENDCO)</a:t>
            </a:r>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p:txBody>
          <a:bodyPr rtlCol="0"/>
          <a:lstStyle/>
          <a:p>
            <a:r>
              <a:rPr lang="en-US"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The SENDCO at Melbury Primary School is </a:t>
            </a:r>
          </a:p>
          <a:p>
            <a:r>
              <a:rPr lang="en-US" sz="2000" b="1" dirty="0" err="1">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Mr</a:t>
            </a:r>
            <a:r>
              <a:rPr lang="en-US"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 J Brown. </a:t>
            </a:r>
          </a:p>
          <a:p>
            <a:r>
              <a:rPr lang="en-US" dirty="0">
                <a:latin typeface="Century Gothic" panose="020B0502020202020204" pitchFamily="34" charset="0"/>
                <a:ea typeface="Calibri" panose="020F0502020204030204" pitchFamily="34" charset="0"/>
                <a:cs typeface="Times New Roman" panose="02020603050405020304" pitchFamily="18" charset="0"/>
              </a:rPr>
              <a:t>H</a:t>
            </a:r>
            <a:r>
              <a:rPr lang="en-US" sz="20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e can be contacted via 0115 9155787</a:t>
            </a:r>
            <a:r>
              <a:rPr lang="en-US" dirty="0">
                <a:latin typeface="Century Gothic" panose="020B0502020202020204" pitchFamily="34" charset="0"/>
                <a:ea typeface="Calibri" panose="020F0502020204030204" pitchFamily="34" charset="0"/>
                <a:cs typeface="Times New Roman" panose="02020603050405020304" pitchFamily="18" charset="0"/>
              </a:rPr>
              <a:t> or</a:t>
            </a:r>
          </a:p>
          <a:p>
            <a:r>
              <a:rPr lang="en-US" dirty="0">
                <a:latin typeface="Century Gothic" panose="020B0502020202020204" pitchFamily="34" charset="0"/>
                <a:ea typeface="Calibri" panose="020F0502020204030204" pitchFamily="34" charset="0"/>
                <a:cs typeface="Times New Roman" panose="02020603050405020304" pitchFamily="18" charset="0"/>
              </a:rPr>
              <a:t>senco@melbury.nottingham.sch.uk </a:t>
            </a:r>
            <a:endParaRPr lang="en-GB" dirty="0"/>
          </a:p>
        </p:txBody>
      </p:sp>
      <p:sp>
        <p:nvSpPr>
          <p:cNvPr id="10" name="TextBox 9">
            <a:extLst>
              <a:ext uri="{FF2B5EF4-FFF2-40B4-BE49-F238E27FC236}">
                <a16:creationId xmlns:a16="http://schemas.microsoft.com/office/drawing/2014/main" id="{2AAF1885-FBD6-4602-BE8A-4722886C888E}"/>
              </a:ext>
            </a:extLst>
          </p:cNvPr>
          <p:cNvSpPr txBox="1"/>
          <p:nvPr/>
        </p:nvSpPr>
        <p:spPr>
          <a:xfrm>
            <a:off x="566430" y="3086619"/>
            <a:ext cx="2735035" cy="364972"/>
          </a:xfrm>
          <a:prstGeom prst="rect">
            <a:avLst/>
          </a:prstGeom>
          <a:noFill/>
        </p:spPr>
        <p:txBody>
          <a:bodyPr wrap="square">
            <a:spAutoFit/>
          </a:bodyPr>
          <a:lstStyle/>
          <a:p>
            <a:pPr>
              <a:lnSpc>
                <a:spcPct val="107000"/>
              </a:lnSpc>
              <a:spcAft>
                <a:spcPts val="800"/>
              </a:spcAft>
            </a:pPr>
            <a:endParaRPr lang="en-GB" sz="18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A0CBEB2B-4BD6-4966-8F36-C1599BDEB6AC}"/>
              </a:ext>
            </a:extLst>
          </p:cNvPr>
          <p:cNvSpPr txBox="1"/>
          <p:nvPr/>
        </p:nvSpPr>
        <p:spPr>
          <a:xfrm>
            <a:off x="4384922" y="519669"/>
            <a:ext cx="7690586" cy="4111895"/>
          </a:xfrm>
          <a:prstGeom prst="rect">
            <a:avLst/>
          </a:prstGeom>
          <a:noFill/>
        </p:spPr>
        <p:txBody>
          <a:bodyPr wrap="square">
            <a:spAutoFit/>
          </a:bodyPr>
          <a:lstStyle/>
          <a:p>
            <a:pPr>
              <a:lnSpc>
                <a:spcPct val="107000"/>
              </a:lnSpc>
              <a:spcAft>
                <a:spcPts val="800"/>
              </a:spcAft>
            </a:pPr>
            <a:r>
              <a:rPr lang="en-GB" sz="1600" b="1">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His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responsibilities include;</a:t>
            </a:r>
          </a:p>
          <a:p>
            <a:pPr marL="342900" lvl="0" indent="-342900">
              <a:lnSpc>
                <a:spcPct val="107000"/>
              </a:lnSpc>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Working with teachers, to monitor progress of all specified children</a:t>
            </a:r>
          </a:p>
          <a:p>
            <a:pPr marL="342900" lvl="0" indent="-342900">
              <a:lnSpc>
                <a:spcPct val="107000"/>
              </a:lnSpc>
              <a:spcAft>
                <a:spcPts val="800"/>
              </a:spcAft>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Monitor and evaluate class SEND </a:t>
            </a:r>
            <a:r>
              <a:rPr lang="en-GB" sz="1600" b="1" dirty="0">
                <a:solidFill>
                  <a:schemeClr val="accent4">
                    <a:lumMod val="50000"/>
                  </a:schemeClr>
                </a:solidFill>
                <a:latin typeface="Century Gothic" panose="020B0502020202020204" pitchFamily="34" charset="0"/>
                <a:ea typeface="Calibri" panose="020F0502020204030204" pitchFamily="34" charset="0"/>
                <a:cs typeface="Times New Roman" panose="02020603050405020304" pitchFamily="18" charset="0"/>
              </a:rPr>
              <a:t>provision</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maps</a:t>
            </a:r>
          </a:p>
          <a:p>
            <a:pPr marL="342900" lvl="0" indent="-342900">
              <a:lnSpc>
                <a:spcPct val="107000"/>
              </a:lnSpc>
              <a:spcAft>
                <a:spcPts val="800"/>
              </a:spcAft>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Completes the documentation required by outside agencies and the LA</a:t>
            </a:r>
          </a:p>
          <a:p>
            <a:pPr marL="342900" lvl="0" indent="-342900">
              <a:lnSpc>
                <a:spcPct val="107000"/>
              </a:lnSpc>
              <a:spcAft>
                <a:spcPts val="800"/>
              </a:spcAft>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Completes the Higher Level Needs (HLN) process to access funding</a:t>
            </a:r>
          </a:p>
          <a:p>
            <a:pPr marL="342900" lvl="0" indent="-342900">
              <a:lnSpc>
                <a:spcPct val="107000"/>
              </a:lnSpc>
              <a:spcAft>
                <a:spcPts val="800"/>
              </a:spcAft>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Helps maintain a register of SEND</a:t>
            </a:r>
          </a:p>
          <a:p>
            <a:pPr marL="342900" lvl="0" indent="-342900">
              <a:lnSpc>
                <a:spcPct val="107000"/>
              </a:lnSpc>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Oversee the day to day operation of the school’s SEND policy</a:t>
            </a:r>
          </a:p>
          <a:p>
            <a:pPr marL="342900" lvl="0" indent="-342900">
              <a:lnSpc>
                <a:spcPct val="107000"/>
              </a:lnSpc>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Provide appropriate advice for all staff</a:t>
            </a:r>
          </a:p>
          <a:p>
            <a:pPr marL="342900" lvl="0" indent="-342900">
              <a:lnSpc>
                <a:spcPct val="107000"/>
              </a:lnSpc>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To support staff who are working directly with SEND children</a:t>
            </a:r>
          </a:p>
          <a:p>
            <a:pPr marL="342900" lvl="0" indent="-342900">
              <a:lnSpc>
                <a:spcPct val="107000"/>
              </a:lnSpc>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Liaise with other schools to ensure continuity of support and provision when transferring pupils with SEND</a:t>
            </a:r>
          </a:p>
          <a:p>
            <a:pPr marL="342900" lvl="0" indent="-342900">
              <a:lnSpc>
                <a:spcPct val="107000"/>
              </a:lnSpc>
              <a:spcAft>
                <a:spcPts val="800"/>
              </a:spcAft>
              <a:buFont typeface="Symbol" panose="05050102010706020507" pitchFamily="18" charset="2"/>
              <a:buChar char=""/>
              <a:tabLst>
                <a:tab pos="4572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Report on additional needs to SLT and governors</a:t>
            </a:r>
          </a:p>
          <a:p>
            <a:pPr marL="342900" lvl="0" indent="-342900">
              <a:lnSpc>
                <a:spcPct val="107000"/>
              </a:lnSpc>
              <a:spcAft>
                <a:spcPts val="800"/>
              </a:spcAft>
              <a:buFont typeface="Symbol" panose="05050102010706020507" pitchFamily="18" charset="2"/>
              <a:buChar char=""/>
              <a:tabLst>
                <a:tab pos="457200" algn="l"/>
              </a:tabLst>
            </a:pPr>
            <a:r>
              <a:rPr lang="en-GB" sz="1600" b="1" dirty="0">
                <a:solidFill>
                  <a:schemeClr val="accent4">
                    <a:lumMod val="50000"/>
                  </a:schemeClr>
                </a:solidFill>
                <a:latin typeface="Century Gothic" panose="020B0502020202020204" pitchFamily="34" charset="0"/>
                <a:ea typeface="Calibri" panose="020F0502020204030204" pitchFamily="34" charset="0"/>
                <a:cs typeface="Times New Roman" panose="02020603050405020304" pitchFamily="18" charset="0"/>
              </a:rPr>
              <a:t>Liaise with parents of pupils with SEND</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59E94585-456A-4CEB-980E-41DA63AF5C51}"/>
              </a:ext>
            </a:extLst>
          </p:cNvPr>
          <p:cNvPicPr>
            <a:picLocks noChangeAspect="1"/>
          </p:cNvPicPr>
          <p:nvPr/>
        </p:nvPicPr>
        <p:blipFill>
          <a:blip r:embed="rId3"/>
          <a:stretch>
            <a:fillRect/>
          </a:stretch>
        </p:blipFill>
        <p:spPr>
          <a:xfrm>
            <a:off x="8829031" y="5361117"/>
            <a:ext cx="1444877" cy="1444877"/>
          </a:xfrm>
          <a:prstGeom prst="rect">
            <a:avLst/>
          </a:prstGeom>
        </p:spPr>
      </p:pic>
    </p:spTree>
    <p:extLst>
      <p:ext uri="{BB962C8B-B14F-4D97-AF65-F5344CB8AC3E}">
        <p14:creationId xmlns:p14="http://schemas.microsoft.com/office/powerpoint/2010/main" val="25325771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184A9F6-10FC-4287-A0B0-3AFE052EC0B9}"/>
              </a:ext>
            </a:extLst>
          </p:cNvPr>
          <p:cNvSpPr>
            <a:spLocks noGrp="1"/>
          </p:cNvSpPr>
          <p:nvPr>
            <p:ph type="title"/>
          </p:nvPr>
        </p:nvSpPr>
        <p:spPr>
          <a:xfrm rot="-360000">
            <a:off x="379979" y="1030365"/>
            <a:ext cx="4065084" cy="700842"/>
          </a:xfrm>
        </p:spPr>
        <p:txBody>
          <a:bodyPr>
            <a:noAutofit/>
          </a:bodyPr>
          <a:lstStyle/>
          <a:p>
            <a:r>
              <a:rPr lang="en-GB" sz="2400" dirty="0">
                <a:latin typeface="Century Gothic" panose="020B0502020202020204" pitchFamily="34" charset="0"/>
              </a:rPr>
              <a:t>How will staff support my child?</a:t>
            </a:r>
          </a:p>
        </p:txBody>
      </p:sp>
      <p:sp>
        <p:nvSpPr>
          <p:cNvPr id="5" name="Text Placeholder 4">
            <a:extLst>
              <a:ext uri="{FF2B5EF4-FFF2-40B4-BE49-F238E27FC236}">
                <a16:creationId xmlns:a16="http://schemas.microsoft.com/office/drawing/2014/main" id="{E5E13AB7-AB97-4F42-A0F7-8E3AE7F880B7}"/>
              </a:ext>
            </a:extLst>
          </p:cNvPr>
          <p:cNvSpPr>
            <a:spLocks noGrp="1"/>
          </p:cNvSpPr>
          <p:nvPr>
            <p:ph type="body" idx="1"/>
          </p:nvPr>
        </p:nvSpPr>
        <p:spPr>
          <a:xfrm>
            <a:off x="4242173" y="2128553"/>
            <a:ext cx="7319700" cy="1500187"/>
          </a:xfrm>
        </p:spPr>
        <p:txBody>
          <a:bodyPr>
            <a:noAutofit/>
          </a:bodyPr>
          <a:lstStyle/>
          <a:p>
            <a:r>
              <a:rPr lang="en-GB" sz="1600" b="1" i="0" u="none" strike="noStrike" baseline="0" dirty="0">
                <a:solidFill>
                  <a:schemeClr val="accent4">
                    <a:lumMod val="50000"/>
                  </a:schemeClr>
                </a:solidFill>
                <a:latin typeface="Century Gothic" panose="020B0502020202020204" pitchFamily="34" charset="0"/>
              </a:rPr>
              <a:t>Class Teacher</a:t>
            </a:r>
            <a:endParaRPr lang="en-GB" sz="1600" b="0" i="0" u="none" strike="noStrike" baseline="0" dirty="0">
              <a:solidFill>
                <a:schemeClr val="accent4">
                  <a:lumMod val="50000"/>
                </a:schemeClr>
              </a:solidFill>
              <a:latin typeface="Century Gothic" panose="020B0502020202020204" pitchFamily="34" charset="0"/>
            </a:endParaRPr>
          </a:p>
          <a:p>
            <a:pPr marL="285750" indent="-285750">
              <a:buFont typeface="Arial" panose="020B0604020202020204" pitchFamily="34" charset="0"/>
              <a:buChar char="•"/>
            </a:pPr>
            <a:r>
              <a:rPr lang="en-GB" sz="1400" b="1" i="0" u="none" strike="noStrike" baseline="0" dirty="0">
                <a:solidFill>
                  <a:schemeClr val="accent4">
                    <a:lumMod val="50000"/>
                  </a:schemeClr>
                </a:solidFill>
                <a:latin typeface="Century Gothic" panose="020B0502020202020204" pitchFamily="34" charset="0"/>
              </a:rPr>
              <a:t>The progress of your child and identifying, planning and delivering any additional help your child may need (this could be things like targeted work, additional support) and informing the SENCO as necessary.</a:t>
            </a:r>
            <a:endParaRPr lang="en-GB" sz="1400" b="0" i="0" u="none" strike="noStrike" baseline="0" dirty="0">
              <a:solidFill>
                <a:schemeClr val="accent4">
                  <a:lumMod val="50000"/>
                </a:schemeClr>
              </a:solidFill>
              <a:latin typeface="Century Gothic" panose="020B0502020202020204" pitchFamily="34" charset="0"/>
            </a:endParaRPr>
          </a:p>
          <a:p>
            <a:pPr marL="285750" indent="-285750">
              <a:buFont typeface="Arial" panose="020B0604020202020204" pitchFamily="34" charset="0"/>
              <a:buChar char="•"/>
            </a:pPr>
            <a:r>
              <a:rPr lang="en-GB" sz="1400" b="1" i="0" u="none" strike="noStrike" baseline="0" dirty="0">
                <a:solidFill>
                  <a:schemeClr val="accent4">
                    <a:lumMod val="50000"/>
                  </a:schemeClr>
                </a:solidFill>
                <a:latin typeface="Century Gothic" panose="020B0502020202020204" pitchFamily="34" charset="0"/>
              </a:rPr>
              <a:t>Writing children’s Provision Maps and keeping them up to date.</a:t>
            </a:r>
            <a:endParaRPr lang="en-GB" sz="1400" b="0" i="0" u="none" strike="noStrike" baseline="0" dirty="0">
              <a:solidFill>
                <a:schemeClr val="accent4">
                  <a:lumMod val="50000"/>
                </a:schemeClr>
              </a:solidFill>
              <a:latin typeface="Century Gothic" panose="020B0502020202020204" pitchFamily="34" charset="0"/>
            </a:endParaRPr>
          </a:p>
          <a:p>
            <a:pPr marL="285750" indent="-285750">
              <a:buFont typeface="Arial" panose="020B0604020202020204" pitchFamily="34" charset="0"/>
              <a:buChar char="•"/>
            </a:pPr>
            <a:r>
              <a:rPr lang="en-GB" sz="1400" b="1" i="0" u="none" strike="noStrike" baseline="0" dirty="0">
                <a:solidFill>
                  <a:schemeClr val="accent4">
                    <a:lumMod val="50000"/>
                  </a:schemeClr>
                </a:solidFill>
                <a:latin typeface="Century Gothic" panose="020B0502020202020204" pitchFamily="34" charset="0"/>
              </a:rPr>
              <a:t>Ensuring that all staff working with your child in school deliver planned learning, so they can achieve the best possible progress. </a:t>
            </a:r>
          </a:p>
          <a:p>
            <a:pPr marL="285750" indent="-285750">
              <a:buFont typeface="Arial" panose="020B0604020202020204" pitchFamily="34" charset="0"/>
              <a:buChar char="•"/>
            </a:pPr>
            <a:r>
              <a:rPr lang="en-GB" sz="1400" b="1" i="0" u="none" strike="noStrike" baseline="0" dirty="0">
                <a:solidFill>
                  <a:schemeClr val="accent4">
                    <a:lumMod val="50000"/>
                  </a:schemeClr>
                </a:solidFill>
                <a:latin typeface="Century Gothic" panose="020B0502020202020204" pitchFamily="34" charset="0"/>
              </a:rPr>
              <a:t>Ensuring that the school’s SEND Policy is followed in their classroom and for all the pupils they teach with any SEND.</a:t>
            </a:r>
          </a:p>
          <a:p>
            <a:r>
              <a:rPr lang="en-GB" sz="1600" b="1" i="0" u="none" strike="noStrike" baseline="0" dirty="0">
                <a:solidFill>
                  <a:schemeClr val="accent4">
                    <a:lumMod val="50000"/>
                  </a:schemeClr>
                </a:solidFill>
                <a:latin typeface="Century Gothic" panose="020B0502020202020204" pitchFamily="34" charset="0"/>
              </a:rPr>
              <a:t>Support Staff</a:t>
            </a:r>
            <a:endParaRPr lang="en-GB" sz="1600" b="0" i="0" u="none" strike="noStrike" baseline="0" dirty="0">
              <a:solidFill>
                <a:schemeClr val="accent4">
                  <a:lumMod val="50000"/>
                </a:schemeClr>
              </a:solidFill>
              <a:latin typeface="Century Gothic" panose="020B0502020202020204" pitchFamily="34" charset="0"/>
            </a:endParaRPr>
          </a:p>
          <a:p>
            <a:pPr marL="285750" indent="-285750">
              <a:buFont typeface="Arial" panose="020B0604020202020204" pitchFamily="34" charset="0"/>
              <a:buChar char="•"/>
            </a:pPr>
            <a:r>
              <a:rPr lang="en-GB" sz="1400" b="1" i="0" u="none" strike="noStrike" baseline="0" dirty="0">
                <a:solidFill>
                  <a:schemeClr val="accent4">
                    <a:lumMod val="50000"/>
                  </a:schemeClr>
                </a:solidFill>
                <a:latin typeface="Century Gothic" panose="020B0502020202020204" pitchFamily="34" charset="0"/>
              </a:rPr>
              <a:t>A Teaching Assistant may be allocated to a class to support the class teacher. Their role may involve running and evaluating interventions, working 1:1, small groups or with the class.</a:t>
            </a:r>
            <a:endParaRPr lang="en-GB" sz="1400" b="0" i="0" u="none" strike="noStrike" baseline="0" dirty="0">
              <a:solidFill>
                <a:schemeClr val="accent4">
                  <a:lumMod val="50000"/>
                </a:schemeClr>
              </a:solidFill>
              <a:latin typeface="Century Gothic" panose="020B0502020202020204" pitchFamily="34" charset="0"/>
            </a:endParaRPr>
          </a:p>
          <a:p>
            <a:pPr marL="285750" indent="-285750">
              <a:buFont typeface="Arial" panose="020B0604020202020204" pitchFamily="34" charset="0"/>
              <a:buChar char="•"/>
            </a:pPr>
            <a:r>
              <a:rPr lang="en-GB" sz="1400" b="1" i="0" u="none" strike="noStrike" baseline="0" dirty="0">
                <a:solidFill>
                  <a:schemeClr val="accent4">
                    <a:lumMod val="50000"/>
                  </a:schemeClr>
                </a:solidFill>
                <a:latin typeface="Century Gothic" panose="020B0502020202020204" pitchFamily="34" charset="0"/>
              </a:rPr>
              <a:t>A TA may be allocated to a pupil with exceptional special educational needs and/or disabilities. As a school we welcome daily dialogue between parent/carers and teachers and TAs on how a child’s day has been and we do actively encourage this regular feedback</a:t>
            </a:r>
            <a:r>
              <a:rPr lang="en-GB" sz="1600" b="1" i="0" u="none" strike="noStrike" baseline="0" dirty="0">
                <a:solidFill>
                  <a:schemeClr val="accent4">
                    <a:lumMod val="50000"/>
                  </a:schemeClr>
                </a:solidFill>
                <a:latin typeface="Century Gothic" panose="020B0502020202020204" pitchFamily="34" charset="0"/>
              </a:rPr>
              <a:t>.</a:t>
            </a:r>
            <a:endParaRPr lang="en-GB" sz="1600" dirty="0">
              <a:solidFill>
                <a:schemeClr val="accent4">
                  <a:lumMod val="50000"/>
                </a:schemeClr>
              </a:solidFill>
            </a:endParaRPr>
          </a:p>
        </p:txBody>
      </p:sp>
      <p:pic>
        <p:nvPicPr>
          <p:cNvPr id="6" name="Picture 5">
            <a:extLst>
              <a:ext uri="{FF2B5EF4-FFF2-40B4-BE49-F238E27FC236}">
                <a16:creationId xmlns:a16="http://schemas.microsoft.com/office/drawing/2014/main" id="{83C2B7A0-8443-424B-9D49-F751EDCCB712}"/>
              </a:ext>
            </a:extLst>
          </p:cNvPr>
          <p:cNvPicPr>
            <a:picLocks noChangeAspect="1"/>
          </p:cNvPicPr>
          <p:nvPr/>
        </p:nvPicPr>
        <p:blipFill>
          <a:blip r:embed="rId2"/>
          <a:stretch>
            <a:fillRect/>
          </a:stretch>
        </p:blipFill>
        <p:spPr>
          <a:xfrm>
            <a:off x="1196196" y="5315735"/>
            <a:ext cx="1444877" cy="1444877"/>
          </a:xfrm>
          <a:prstGeom prst="rect">
            <a:avLst/>
          </a:prstGeom>
        </p:spPr>
      </p:pic>
    </p:spTree>
    <p:extLst>
      <p:ext uri="{BB962C8B-B14F-4D97-AF65-F5344CB8AC3E}">
        <p14:creationId xmlns:p14="http://schemas.microsoft.com/office/powerpoint/2010/main" val="1841705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274102" y="1078493"/>
            <a:ext cx="4065084" cy="700842"/>
          </a:xfrm>
        </p:spPr>
        <p:txBody>
          <a:bodyPr rtlCol="0">
            <a:noAutofit/>
          </a:bodyPr>
          <a:lstStyle/>
          <a:p>
            <a:pPr rtl="0"/>
            <a:r>
              <a:rPr lang="en-GB" sz="2400" dirty="0">
                <a:latin typeface="Century Gothic" panose="020B0502020202020204" pitchFamily="34" charset="0"/>
              </a:rPr>
              <a:t>Who else will support my child?</a:t>
            </a:r>
          </a:p>
        </p:txBody>
      </p:sp>
      <p:pic>
        <p:nvPicPr>
          <p:cNvPr id="6" name="Picture 5">
            <a:extLst>
              <a:ext uri="{FF2B5EF4-FFF2-40B4-BE49-F238E27FC236}">
                <a16:creationId xmlns:a16="http://schemas.microsoft.com/office/drawing/2014/main" id="{ACC03BB6-1F24-4D2E-815C-635394CACB9B}"/>
              </a:ext>
            </a:extLst>
          </p:cNvPr>
          <p:cNvPicPr>
            <a:picLocks noChangeAspect="1"/>
          </p:cNvPicPr>
          <p:nvPr/>
        </p:nvPicPr>
        <p:blipFill>
          <a:blip r:embed="rId3"/>
          <a:stretch>
            <a:fillRect/>
          </a:stretch>
        </p:blipFill>
        <p:spPr>
          <a:xfrm>
            <a:off x="1060235" y="5343460"/>
            <a:ext cx="1447176" cy="1447176"/>
          </a:xfrm>
          <a:prstGeom prst="rect">
            <a:avLst/>
          </a:prstGeom>
        </p:spPr>
      </p:pic>
      <p:sp>
        <p:nvSpPr>
          <p:cNvPr id="16" name="TextBox 15">
            <a:extLst>
              <a:ext uri="{FF2B5EF4-FFF2-40B4-BE49-F238E27FC236}">
                <a16:creationId xmlns:a16="http://schemas.microsoft.com/office/drawing/2014/main" id="{F4CB291F-E64D-41CB-83C5-C37C2B2FEA39}"/>
              </a:ext>
            </a:extLst>
          </p:cNvPr>
          <p:cNvSpPr txBox="1"/>
          <p:nvPr/>
        </p:nvSpPr>
        <p:spPr>
          <a:xfrm>
            <a:off x="3855534" y="2394052"/>
            <a:ext cx="7757961" cy="4013150"/>
          </a:xfrm>
          <a:prstGeom prst="rect">
            <a:avLst/>
          </a:prstGeom>
          <a:noFill/>
        </p:spPr>
        <p:txBody>
          <a:bodyPr wrap="square">
            <a:spAutoFit/>
          </a:bodyPr>
          <a:lstStyle/>
          <a:p>
            <a:pPr algn="ctr">
              <a:lnSpc>
                <a:spcPct val="107000"/>
              </a:lnSpc>
              <a:spcAft>
                <a:spcPts val="800"/>
              </a:spcAft>
              <a:tabLst>
                <a:tab pos="5207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Head</a:t>
            </a:r>
            <a:r>
              <a:rPr lang="en-GB" sz="1800" b="1" spc="-3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8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8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a:t>
            </a:r>
            <a:r>
              <a:rPr lang="en-GB" sz="18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a:t>
            </a: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a:t>
            </a:r>
            <a:r>
              <a:rPr lang="en-GB" sz="18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8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 – Mrs J. </a:t>
            </a:r>
            <a:r>
              <a:rPr lang="en-GB" sz="1800" b="1" spc="5" dirty="0" err="1">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Kemplay</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ctr">
              <a:lnSpc>
                <a:spcPct val="107000"/>
              </a:lnSpc>
              <a:buFont typeface="Symbol" panose="05050102010706020507" pitchFamily="18" charset="2"/>
              <a:buChar char=""/>
              <a:tabLst>
                <a:tab pos="520700" algn="l"/>
              </a:tabLst>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To ensure that the policy is implemented.</a:t>
            </a:r>
          </a:p>
          <a:p>
            <a:pPr marL="342900" lvl="0" indent="-342900" algn="ctr">
              <a:lnSpc>
                <a:spcPct val="107000"/>
              </a:lnSpc>
              <a:buFont typeface="Symbol" panose="05050102010706020507" pitchFamily="18" charset="2"/>
              <a:buChar char=""/>
              <a:tabLst>
                <a:tab pos="520700" algn="l"/>
              </a:tabLst>
            </a:pPr>
            <a:r>
              <a:rPr lang="en-GB" sz="16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su</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spc="-3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NDCO</a:t>
            </a:r>
            <a:r>
              <a:rPr lang="en-GB" sz="1600" b="1" spc="-3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nd</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D</a:t>
            </a:r>
            <a:r>
              <a:rPr lang="en-GB" sz="1600" b="1" spc="-3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g</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v</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ernor</a:t>
            </a:r>
            <a:r>
              <a:rPr lang="en-GB" sz="1600" b="1" spc="-4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a:t>
            </a:r>
            <a:r>
              <a:rPr lang="en-GB" sz="1600" b="1" spc="-2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re</a:t>
            </a:r>
            <a:r>
              <a:rPr lang="en-GB" sz="16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b</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li</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es.</a:t>
            </a:r>
          </a:p>
          <a:p>
            <a:pPr marL="342900" lvl="0" indent="-342900" algn="ctr">
              <a:lnSpc>
                <a:spcPct val="107000"/>
              </a:lnSpc>
              <a:spcAft>
                <a:spcPts val="800"/>
              </a:spcAft>
              <a:buFont typeface="Symbol" panose="05050102010706020507" pitchFamily="18" charset="2"/>
              <a:buChar char=""/>
              <a:tabLst>
                <a:tab pos="520700" algn="l"/>
              </a:tabLst>
            </a:pPr>
            <a:r>
              <a:rPr lang="en-GB" sz="16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l</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spc="-2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w</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a:t>
            </a:r>
            <a:r>
              <a:rPr lang="en-GB" sz="1600" b="1" spc="-2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arent</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t>
            </a:r>
            <a:r>
              <a:rPr lang="en-GB" sz="1600" b="1" spc="-3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u</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p</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spc="-2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nd</a:t>
            </a:r>
            <a:r>
              <a:rPr lang="en-GB" sz="1600" b="1" spc="-2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uts</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d</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spc="-3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g</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es</a:t>
            </a:r>
            <a:r>
              <a:rPr lang="en-GB" sz="1600" b="1" spc="-4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co</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j</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u</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c</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on</a:t>
            </a:r>
            <a:r>
              <a:rPr lang="en-GB" sz="1600" b="1" spc="-4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w</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th</a:t>
            </a:r>
            <a:r>
              <a:rPr lang="en-GB" sz="1600" b="1" spc="-1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the</a:t>
            </a:r>
            <a:r>
              <a:rPr lang="en-GB" sz="1600" b="1" spc="-1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a:t>
            </a:r>
            <a:r>
              <a:rPr lang="en-GB" sz="1600" b="1" spc="-5"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a:t>
            </a: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NDCO when necessary.</a:t>
            </a:r>
          </a:p>
          <a:p>
            <a:pPr marL="228600" algn="ctr">
              <a:lnSpc>
                <a:spcPct val="107000"/>
              </a:lnSpc>
              <a:spcAft>
                <a:spcPts val="800"/>
              </a:spcAft>
              <a:tabLst>
                <a:tab pos="5207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The </a:t>
            </a:r>
            <a:r>
              <a:rPr lang="en-GB" b="1" dirty="0">
                <a:solidFill>
                  <a:schemeClr val="accent4">
                    <a:lumMod val="50000"/>
                  </a:schemeClr>
                </a:solidFill>
                <a:latin typeface="Century Gothic" panose="020B0502020202020204" pitchFamily="34" charset="0"/>
                <a:ea typeface="Calibri" panose="020F0502020204030204" pitchFamily="34" charset="0"/>
                <a:cs typeface="Times New Roman" panose="02020603050405020304" pitchFamily="18" charset="0"/>
              </a:rPr>
              <a:t>SEND Governor – Ms L. Case</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ctr">
              <a:lnSpc>
                <a:spcPct val="107000"/>
              </a:lnSpc>
              <a:buFont typeface="Symbol" panose="05050102010706020507" pitchFamily="18" charset="2"/>
              <a:buChar char=""/>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To secure the necessary provision for any pupil identified as having Special Educational/ Additional Needs. </a:t>
            </a:r>
          </a:p>
          <a:p>
            <a:pPr marL="342900" lvl="0" indent="-342900" algn="ctr">
              <a:lnSpc>
                <a:spcPct val="107000"/>
              </a:lnSpc>
              <a:buFont typeface="Symbol" panose="05050102010706020507" pitchFamily="18" charset="2"/>
              <a:buChar char=""/>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To ensure that all teachers are aware of the importance of identifying, and providing for, all children. </a:t>
            </a:r>
          </a:p>
          <a:p>
            <a:pPr marL="342900" lvl="0" indent="-342900" algn="ctr">
              <a:lnSpc>
                <a:spcPct val="107000"/>
              </a:lnSpc>
              <a:spcAft>
                <a:spcPts val="800"/>
              </a:spcAft>
              <a:buFont typeface="Symbol" panose="05050102010706020507" pitchFamily="18" charset="2"/>
              <a:buChar char=""/>
            </a:pPr>
            <a:r>
              <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To ensure that parents are notified of a decision by the school that Special Educational/ additional provision is being made for their child</a:t>
            </a:r>
            <a:r>
              <a:rPr lang="en-GB" sz="1600" dirty="0">
                <a:effectLst/>
                <a:latin typeface="Century Gothic" panose="020B050202020202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24399472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6E385A-F489-4FEA-BD38-9C3098DCF1D5}"/>
              </a:ext>
            </a:extLst>
          </p:cNvPr>
          <p:cNvSpPr>
            <a:spLocks noGrp="1"/>
          </p:cNvSpPr>
          <p:nvPr>
            <p:ph type="title"/>
          </p:nvPr>
        </p:nvSpPr>
        <p:spPr>
          <a:xfrm rot="21180000">
            <a:off x="287912" y="172260"/>
            <a:ext cx="4538574" cy="1325563"/>
          </a:xfrm>
        </p:spPr>
        <p:txBody>
          <a:bodyPr>
            <a:normAutofit fontScale="90000"/>
          </a:bodyPr>
          <a:lstStyle/>
          <a:p>
            <a:br>
              <a:rPr lang="en-GB" sz="1800" b="0" i="0" u="none" strike="noStrike" baseline="0" dirty="0">
                <a:solidFill>
                  <a:srgbClr val="000000"/>
                </a:solidFill>
                <a:latin typeface="Century Gothic" panose="020B0502020202020204" pitchFamily="34" charset="0"/>
              </a:rPr>
            </a:br>
            <a:r>
              <a:rPr lang="en-GB" sz="2700" b="1" i="0" u="none" strike="noStrike" baseline="0" dirty="0">
                <a:solidFill>
                  <a:srgbClr val="FFFFFF"/>
                </a:solidFill>
                <a:latin typeface="Century Gothic" panose="020B0502020202020204" pitchFamily="34" charset="0"/>
              </a:rPr>
              <a:t>What is the  school’s approach to teaching pupils with SEN? </a:t>
            </a:r>
            <a:endParaRPr lang="en-GB" sz="2700" dirty="0"/>
          </a:p>
        </p:txBody>
      </p:sp>
      <p:sp>
        <p:nvSpPr>
          <p:cNvPr id="5" name="Content Placeholder 4">
            <a:extLst>
              <a:ext uri="{FF2B5EF4-FFF2-40B4-BE49-F238E27FC236}">
                <a16:creationId xmlns:a16="http://schemas.microsoft.com/office/drawing/2014/main" id="{48689711-65CD-4272-B533-CE9E2707EE6D}"/>
              </a:ext>
            </a:extLst>
          </p:cNvPr>
          <p:cNvSpPr>
            <a:spLocks noGrp="1"/>
          </p:cNvSpPr>
          <p:nvPr>
            <p:ph idx="1"/>
          </p:nvPr>
        </p:nvSpPr>
        <p:spPr>
          <a:xfrm>
            <a:off x="1525370" y="1671621"/>
            <a:ext cx="10442575" cy="4351338"/>
          </a:xfrm>
        </p:spPr>
        <p:txBody>
          <a:bodyPr/>
          <a:lstStyle/>
          <a:p>
            <a:pPr>
              <a:lnSpc>
                <a:spcPct val="107000"/>
              </a:lnSpc>
              <a:spcAft>
                <a:spcPts val="800"/>
              </a:spcAf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All pupils at Melbury Primary School are equally valued and regarded as ‘special’. We therefore use the term Additional Need for those children who have different educational or behavioural needs, require different strategies for learning and need a range of different teaching and learning approaches. Melbury Primary School strives to be an inclusive school, engendering a sense of community and belonging through its:</a:t>
            </a:r>
          </a:p>
          <a:p>
            <a:pPr marL="342900" lvl="0" indent="-342900">
              <a:lnSpc>
                <a:spcPct val="107000"/>
              </a:lnSpc>
              <a:spcAft>
                <a:spcPts val="800"/>
              </a:spcAft>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Inclusive ethos;</a:t>
            </a:r>
          </a:p>
          <a:p>
            <a:pPr marL="342900" lvl="0" indent="-342900">
              <a:lnSpc>
                <a:spcPct val="107000"/>
              </a:lnSpc>
              <a:spcAft>
                <a:spcPts val="800"/>
              </a:spcAft>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Broad and balanced curriculum for all children;</a:t>
            </a:r>
          </a:p>
          <a:p>
            <a:pPr marL="342900" lvl="0" indent="-342900">
              <a:lnSpc>
                <a:spcPct val="107000"/>
              </a:lnSpc>
              <a:spcAft>
                <a:spcPts val="800"/>
              </a:spcAft>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Systems for early intervention of barriers to learning and participation;</a:t>
            </a:r>
          </a:p>
          <a:p>
            <a:pPr marL="342900" lvl="0" indent="-342900">
              <a:lnSpc>
                <a:spcPct val="107000"/>
              </a:lnSpc>
              <a:spcAft>
                <a:spcPts val="800"/>
              </a:spcAft>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High expectations and suitable targets for all.</a:t>
            </a:r>
          </a:p>
          <a:p>
            <a:pPr marL="0" indent="0">
              <a:buNone/>
            </a:pPr>
            <a:endParaRPr lang="en-GB" dirty="0"/>
          </a:p>
        </p:txBody>
      </p:sp>
      <p:pic>
        <p:nvPicPr>
          <p:cNvPr id="6" name="Picture 5">
            <a:extLst>
              <a:ext uri="{FF2B5EF4-FFF2-40B4-BE49-F238E27FC236}">
                <a16:creationId xmlns:a16="http://schemas.microsoft.com/office/drawing/2014/main" id="{B538594D-55EC-4D25-BBA9-EEA7DF09DA90}"/>
              </a:ext>
            </a:extLst>
          </p:cNvPr>
          <p:cNvPicPr>
            <a:picLocks noChangeAspect="1"/>
          </p:cNvPicPr>
          <p:nvPr/>
        </p:nvPicPr>
        <p:blipFill>
          <a:blip r:embed="rId2"/>
          <a:stretch>
            <a:fillRect/>
          </a:stretch>
        </p:blipFill>
        <p:spPr>
          <a:xfrm>
            <a:off x="503178" y="5815908"/>
            <a:ext cx="950237" cy="950237"/>
          </a:xfrm>
          <a:prstGeom prst="rect">
            <a:avLst/>
          </a:prstGeom>
        </p:spPr>
      </p:pic>
    </p:spTree>
    <p:extLst>
      <p:ext uri="{BB962C8B-B14F-4D97-AF65-F5344CB8AC3E}">
        <p14:creationId xmlns:p14="http://schemas.microsoft.com/office/powerpoint/2010/main" val="1878774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B09716-1D5A-4CA2-B8F5-211715BFFBB3}"/>
              </a:ext>
            </a:extLst>
          </p:cNvPr>
          <p:cNvSpPr>
            <a:spLocks noGrp="1"/>
          </p:cNvSpPr>
          <p:nvPr>
            <p:ph type="title"/>
          </p:nvPr>
        </p:nvSpPr>
        <p:spPr/>
        <p:txBody>
          <a:bodyPr>
            <a:normAutofit/>
          </a:bodyPr>
          <a:lstStyle/>
          <a:p>
            <a:r>
              <a:rPr lang="en-GB" sz="2400" dirty="0">
                <a:latin typeface="Century Gothic" panose="020B0502020202020204" pitchFamily="34" charset="0"/>
              </a:rPr>
              <a:t>How do we assess and review pupils’ progress ?</a:t>
            </a:r>
          </a:p>
        </p:txBody>
      </p:sp>
      <p:sp>
        <p:nvSpPr>
          <p:cNvPr id="5" name="Content Placeholder 4">
            <a:extLst>
              <a:ext uri="{FF2B5EF4-FFF2-40B4-BE49-F238E27FC236}">
                <a16:creationId xmlns:a16="http://schemas.microsoft.com/office/drawing/2014/main" id="{328B080D-3212-4CCC-9C4A-19F731CD75F8}"/>
              </a:ext>
            </a:extLst>
          </p:cNvPr>
          <p:cNvSpPr>
            <a:spLocks noGrp="1"/>
          </p:cNvSpPr>
          <p:nvPr>
            <p:ph idx="1"/>
          </p:nvPr>
        </p:nvSpPr>
        <p:spPr>
          <a:xfrm>
            <a:off x="2046820" y="1709990"/>
            <a:ext cx="9715253" cy="4351338"/>
          </a:xfrm>
        </p:spPr>
        <p:txBody>
          <a:bodyPr>
            <a:normAutofit fontScale="92500" lnSpcReduction="20000"/>
          </a:bodyPr>
          <a:lstStyle/>
          <a:p>
            <a:r>
              <a:rPr lang="en-GB" sz="1800" b="1" dirty="0">
                <a:solidFill>
                  <a:schemeClr val="accent4">
                    <a:lumMod val="50000"/>
                  </a:schemeClr>
                </a:solidFill>
                <a:latin typeface="Century Gothic" panose="020B0502020202020204" pitchFamily="34" charset="0"/>
              </a:rPr>
              <a:t>At Melbury Primary</a:t>
            </a:r>
            <a:r>
              <a:rPr lang="en-GB" sz="1800" b="1" i="0" u="none" strike="noStrike" baseline="0" dirty="0">
                <a:solidFill>
                  <a:schemeClr val="accent4">
                    <a:lumMod val="50000"/>
                  </a:schemeClr>
                </a:solidFill>
                <a:latin typeface="Century Gothic" panose="020B0502020202020204" pitchFamily="34" charset="0"/>
              </a:rPr>
              <a:t> School your child’s progress is continually monitored by their class teacher, SENDCO and the Leadership Team.</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Their progress is continually reviewed and recorded to monitor their progress against the National Curriculum in reading, writing, speaking and listening and maths.</a:t>
            </a:r>
          </a:p>
          <a:p>
            <a:r>
              <a:rPr lang="en-GB" sz="1800" b="1" i="0" u="none" strike="noStrike" baseline="0" dirty="0">
                <a:solidFill>
                  <a:schemeClr val="accent4">
                    <a:lumMod val="50000"/>
                  </a:schemeClr>
                </a:solidFill>
                <a:latin typeface="Century Gothic" panose="020B0502020202020204" pitchFamily="34" charset="0"/>
              </a:rPr>
              <a:t>Where required we use the B Squared summative assessment tool to track progress.</a:t>
            </a:r>
          </a:p>
          <a:p>
            <a:r>
              <a:rPr lang="en-GB" sz="1800" b="1" i="0" u="none" strike="noStrike" baseline="0" dirty="0">
                <a:solidFill>
                  <a:schemeClr val="accent4">
                    <a:lumMod val="50000"/>
                  </a:schemeClr>
                </a:solidFill>
                <a:latin typeface="Century Gothic" panose="020B0502020202020204" pitchFamily="34" charset="0"/>
              </a:rPr>
              <a:t>At the end of each key stage (i.e. at the end of year 2 and year 6) all children are required to be formally assessed using Standard Assessment Tests (SATS). </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The progress of children with an EHC Plan is formally reviewed at an Annual Review with all adults involved with the child’s education.</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Termly pupil progress meetings are held between the Senior Leadership team and class teachers to monitor the progress of all pupils including those with SEND.</a:t>
            </a:r>
          </a:p>
          <a:p>
            <a:r>
              <a:rPr lang="en-GB" sz="1800" b="1" i="0" u="none" strike="noStrike" baseline="0" dirty="0">
                <a:solidFill>
                  <a:schemeClr val="accent4">
                    <a:lumMod val="50000"/>
                  </a:schemeClr>
                </a:solidFill>
                <a:latin typeface="Century Gothic" panose="020B0502020202020204" pitchFamily="34" charset="0"/>
              </a:rPr>
              <a:t> A range of ways will be used to keep you informed, which may include:</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Parents evenings</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Additional meetings as required</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Reports</a:t>
            </a:r>
            <a:endParaRPr lang="en-GB" sz="1800" b="0" i="0" u="none" strike="noStrike" baseline="0" dirty="0">
              <a:solidFill>
                <a:schemeClr val="accent4">
                  <a:lumMod val="50000"/>
                </a:schemeClr>
              </a:solidFill>
              <a:latin typeface="Century Gothic" panose="020B0502020202020204" pitchFamily="34" charset="0"/>
            </a:endParaRPr>
          </a:p>
          <a:p>
            <a:r>
              <a:rPr lang="en-GB" sz="1800" b="1" i="0" u="none" strike="noStrike" baseline="0" dirty="0">
                <a:solidFill>
                  <a:schemeClr val="accent4">
                    <a:lumMod val="50000"/>
                  </a:schemeClr>
                </a:solidFill>
                <a:latin typeface="Century Gothic" panose="020B0502020202020204" pitchFamily="34" charset="0"/>
              </a:rPr>
              <a:t>SEND Annual review meetings where appropriate</a:t>
            </a:r>
            <a:endParaRPr lang="en-GB" dirty="0">
              <a:solidFill>
                <a:schemeClr val="accent4">
                  <a:lumMod val="50000"/>
                </a:schemeClr>
              </a:solidFill>
            </a:endParaRPr>
          </a:p>
        </p:txBody>
      </p:sp>
    </p:spTree>
    <p:extLst>
      <p:ext uri="{BB962C8B-B14F-4D97-AF65-F5344CB8AC3E}">
        <p14:creationId xmlns:p14="http://schemas.microsoft.com/office/powerpoint/2010/main" val="1185521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6D82DA-AE75-4FB0-BAA3-801059770842}"/>
              </a:ext>
            </a:extLst>
          </p:cNvPr>
          <p:cNvSpPr>
            <a:spLocks noGrp="1"/>
          </p:cNvSpPr>
          <p:nvPr>
            <p:ph type="body" idx="1"/>
          </p:nvPr>
        </p:nvSpPr>
        <p:spPr>
          <a:xfrm>
            <a:off x="748030" y="2204185"/>
            <a:ext cx="3913632" cy="1379763"/>
          </a:xfrm>
        </p:spPr>
        <p:txBody>
          <a:bodyPr>
            <a:normAutofit fontScale="47500" lnSpcReduction="20000"/>
          </a:bodyPr>
          <a:lstStyle/>
          <a:p>
            <a:r>
              <a:rPr lang="en-GB" sz="3400" b="1" i="0" u="none" strike="noStrike" baseline="0" dirty="0">
                <a:latin typeface="Century Gothic" panose="020B0502020202020204" pitchFamily="34" charset="0"/>
              </a:rPr>
              <a:t>Once a child’s specific needs have been identified we will work with the relevant specialist support services to ensure we comply with all relevant accessibility requirements as soon as is possible. For example;</a:t>
            </a:r>
            <a:endParaRPr lang="en-GB" sz="3400" dirty="0"/>
          </a:p>
        </p:txBody>
      </p:sp>
      <p:sp>
        <p:nvSpPr>
          <p:cNvPr id="4" name="Slide Number Placeholder 3">
            <a:extLst>
              <a:ext uri="{FF2B5EF4-FFF2-40B4-BE49-F238E27FC236}">
                <a16:creationId xmlns:a16="http://schemas.microsoft.com/office/drawing/2014/main" id="{DF32BEF9-52A4-45E2-B282-28B9B0129450}"/>
              </a:ext>
            </a:extLst>
          </p:cNvPr>
          <p:cNvSpPr>
            <a:spLocks noGrp="1"/>
          </p:cNvSpPr>
          <p:nvPr>
            <p:ph type="sldNum" sz="quarter" idx="12"/>
          </p:nvPr>
        </p:nvSpPr>
        <p:spPr/>
        <p:txBody>
          <a:bodyPr/>
          <a:lstStyle/>
          <a:p>
            <a:pPr rtl="0"/>
            <a:fld id="{98C0CDE5-970C-4CC4-BF43-0DA127E73E82}" type="slidenum">
              <a:rPr lang="en-GB" noProof="0" smtClean="0"/>
              <a:t>9</a:t>
            </a:fld>
            <a:endParaRPr lang="en-GB" noProof="0"/>
          </a:p>
        </p:txBody>
      </p:sp>
      <p:sp>
        <p:nvSpPr>
          <p:cNvPr id="5" name="Title 4">
            <a:extLst>
              <a:ext uri="{FF2B5EF4-FFF2-40B4-BE49-F238E27FC236}">
                <a16:creationId xmlns:a16="http://schemas.microsoft.com/office/drawing/2014/main" id="{F59E3AB9-20F0-4317-AB80-82853FD785CB}"/>
              </a:ext>
            </a:extLst>
          </p:cNvPr>
          <p:cNvSpPr>
            <a:spLocks noGrp="1"/>
          </p:cNvSpPr>
          <p:nvPr>
            <p:ph type="title"/>
          </p:nvPr>
        </p:nvSpPr>
        <p:spPr>
          <a:xfrm rot="-360000">
            <a:off x="547204" y="1051536"/>
            <a:ext cx="4124419" cy="734415"/>
          </a:xfrm>
        </p:spPr>
        <p:txBody>
          <a:bodyPr>
            <a:noAutofit/>
          </a:bodyPr>
          <a:lstStyle/>
          <a:p>
            <a:r>
              <a:rPr lang="en-GB" sz="2000" dirty="0">
                <a:latin typeface="Century Gothic" panose="020B0502020202020204" pitchFamily="34" charset="0"/>
              </a:rPr>
              <a:t>What facilities does school provide to support children with disabilities?</a:t>
            </a:r>
          </a:p>
        </p:txBody>
      </p:sp>
      <p:sp>
        <p:nvSpPr>
          <p:cNvPr id="6" name="Text Placeholder 5">
            <a:extLst>
              <a:ext uri="{FF2B5EF4-FFF2-40B4-BE49-F238E27FC236}">
                <a16:creationId xmlns:a16="http://schemas.microsoft.com/office/drawing/2014/main" id="{D45AD9F4-257C-44F8-8A26-5BA43FB87246}"/>
              </a:ext>
            </a:extLst>
          </p:cNvPr>
          <p:cNvSpPr>
            <a:spLocks noGrp="1"/>
          </p:cNvSpPr>
          <p:nvPr>
            <p:ph type="body" sz="quarter" idx="13"/>
          </p:nvPr>
        </p:nvSpPr>
        <p:spPr>
          <a:xfrm>
            <a:off x="635267" y="3392622"/>
            <a:ext cx="4957011" cy="2249488"/>
          </a:xfrm>
        </p:spPr>
        <p:txBody>
          <a:bodyPr>
            <a:normAutofit/>
          </a:bodyPr>
          <a:lstStyle/>
          <a:p>
            <a:pPr algn="l"/>
            <a:endParaRPr lang="en-GB" sz="1800" b="0" i="0" u="none" strike="noStrike" baseline="0" dirty="0">
              <a:solidFill>
                <a:srgbClr val="000000"/>
              </a:solidFill>
              <a:latin typeface="Century Gothic" panose="020B0502020202020204" pitchFamily="34" charset="0"/>
            </a:endParaRPr>
          </a:p>
          <a:p>
            <a:pPr marL="0" indent="0">
              <a:buNone/>
            </a:pPr>
            <a:r>
              <a:rPr lang="en-GB" sz="1800" b="1" i="0" u="none" strike="noStrike" baseline="0" dirty="0">
                <a:solidFill>
                  <a:schemeClr val="tx2"/>
                </a:solidFill>
                <a:latin typeface="Century Gothic" panose="020B0502020202020204" pitchFamily="34" charset="0"/>
              </a:rPr>
              <a:t>• Physical environments </a:t>
            </a:r>
            <a:endParaRPr lang="en-GB" sz="1800" b="0" i="0" u="none" strike="noStrike" baseline="0" dirty="0">
              <a:solidFill>
                <a:schemeClr val="tx2"/>
              </a:solidFill>
              <a:latin typeface="Century Gothic" panose="020B0502020202020204" pitchFamily="34" charset="0"/>
            </a:endParaRPr>
          </a:p>
          <a:p>
            <a:pPr marL="0" indent="0">
              <a:buNone/>
            </a:pPr>
            <a:r>
              <a:rPr lang="en-GB" sz="1800" b="1" i="0" u="none" strike="noStrike" baseline="0" dirty="0">
                <a:solidFill>
                  <a:schemeClr val="tx2"/>
                </a:solidFill>
                <a:latin typeface="Century Gothic" panose="020B0502020202020204" pitchFamily="34" charset="0"/>
              </a:rPr>
              <a:t>• Assistive technology</a:t>
            </a:r>
            <a:endParaRPr lang="en-GB" sz="1800" b="0" i="0" u="none" strike="noStrike" baseline="0" dirty="0">
              <a:solidFill>
                <a:schemeClr val="tx2"/>
              </a:solidFill>
              <a:latin typeface="Century Gothic" panose="020B0502020202020204" pitchFamily="34" charset="0"/>
            </a:endParaRPr>
          </a:p>
          <a:p>
            <a:pPr marL="0" indent="0">
              <a:buNone/>
            </a:pPr>
            <a:r>
              <a:rPr lang="en-GB" sz="1800" b="1" i="0" u="none" strike="noStrike" baseline="0" dirty="0">
                <a:solidFill>
                  <a:schemeClr val="tx2"/>
                </a:solidFill>
                <a:latin typeface="Century Gothic" panose="020B0502020202020204" pitchFamily="34" charset="0"/>
              </a:rPr>
              <a:t>• Increased access to the curriculum  </a:t>
            </a:r>
          </a:p>
          <a:p>
            <a:pPr marL="0" indent="0">
              <a:buNone/>
            </a:pPr>
            <a:r>
              <a:rPr lang="en-GB" sz="1800" b="1" dirty="0">
                <a:solidFill>
                  <a:schemeClr val="tx2"/>
                </a:solidFill>
                <a:latin typeface="Century Gothic" panose="020B0502020202020204" pitchFamily="34" charset="0"/>
              </a:rPr>
              <a:t>   </a:t>
            </a:r>
            <a:r>
              <a:rPr lang="en-GB" sz="1800" b="1" i="0" u="none" strike="noStrike" baseline="0" dirty="0">
                <a:solidFill>
                  <a:schemeClr val="tx2"/>
                </a:solidFill>
                <a:latin typeface="Century Gothic" panose="020B0502020202020204" pitchFamily="34" charset="0"/>
              </a:rPr>
              <a:t>and assistance during examinations </a:t>
            </a:r>
            <a:endParaRPr lang="en-GB" sz="1800" b="0" i="0" u="none" strike="noStrike" baseline="0" dirty="0">
              <a:solidFill>
                <a:schemeClr val="tx2"/>
              </a:solidFill>
              <a:latin typeface="Century Gothic" panose="020B0502020202020204" pitchFamily="34" charset="0"/>
            </a:endParaRPr>
          </a:p>
          <a:p>
            <a:pPr marL="0" indent="0">
              <a:buNone/>
            </a:pPr>
            <a:r>
              <a:rPr lang="en-GB" sz="1800" b="1" i="0" u="none" strike="noStrike" baseline="0" dirty="0">
                <a:solidFill>
                  <a:schemeClr val="tx2"/>
                </a:solidFill>
                <a:latin typeface="Century Gothic" panose="020B0502020202020204" pitchFamily="34" charset="0"/>
              </a:rPr>
              <a:t>• School transport for curriculum activities</a:t>
            </a:r>
            <a:endParaRPr lang="en-GB" dirty="0">
              <a:solidFill>
                <a:schemeClr val="tx2"/>
              </a:solidFill>
            </a:endParaRPr>
          </a:p>
        </p:txBody>
      </p:sp>
      <p:sp>
        <p:nvSpPr>
          <p:cNvPr id="9" name="TextBox 8">
            <a:extLst>
              <a:ext uri="{FF2B5EF4-FFF2-40B4-BE49-F238E27FC236}">
                <a16:creationId xmlns:a16="http://schemas.microsoft.com/office/drawing/2014/main" id="{1E3C3A31-29AE-4730-B869-33456583E3B9}"/>
              </a:ext>
            </a:extLst>
          </p:cNvPr>
          <p:cNvSpPr txBox="1"/>
          <p:nvPr/>
        </p:nvSpPr>
        <p:spPr>
          <a:xfrm>
            <a:off x="6790623" y="508797"/>
            <a:ext cx="4143676" cy="4770537"/>
          </a:xfrm>
          <a:prstGeom prst="rect">
            <a:avLst/>
          </a:prstGeom>
          <a:noFill/>
        </p:spPr>
        <p:txBody>
          <a:bodyPr wrap="square">
            <a:spAutoFit/>
          </a:bodyPr>
          <a:lstStyle/>
          <a:p>
            <a:r>
              <a:rPr lang="en-GB" sz="1600" b="1" i="0" u="none" strike="noStrike" baseline="0" dirty="0">
                <a:solidFill>
                  <a:schemeClr val="bg1"/>
                </a:solidFill>
                <a:latin typeface="Century Gothic" panose="020B0502020202020204" pitchFamily="34" charset="0"/>
              </a:rPr>
              <a:t>Also all of the school building and playground is accessible for a child in a wheelchair; </a:t>
            </a:r>
          </a:p>
          <a:p>
            <a:pPr marL="285750" indent="-285750">
              <a:buFont typeface="Arial" panose="020B0604020202020204" pitchFamily="34" charset="0"/>
              <a:buChar char="•"/>
            </a:pPr>
            <a:r>
              <a:rPr lang="en-GB" sz="1600" b="1" dirty="0">
                <a:solidFill>
                  <a:schemeClr val="bg1"/>
                </a:solidFill>
                <a:latin typeface="Century Gothic" panose="020B0502020202020204" pitchFamily="34" charset="0"/>
              </a:rPr>
              <a:t>Disabled parking</a:t>
            </a:r>
            <a:endParaRPr lang="en-GB" sz="1600" b="0" i="0" u="none" strike="noStrike" baseline="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1600" b="1" i="0" u="none" strike="noStrike" baseline="0" dirty="0">
                <a:solidFill>
                  <a:schemeClr val="bg1"/>
                </a:solidFill>
                <a:latin typeface="Century Gothic" panose="020B0502020202020204" pitchFamily="34" charset="0"/>
              </a:rPr>
              <a:t>A disabled toilet and hygiene suite with changing facilities.</a:t>
            </a:r>
            <a:endParaRPr lang="en-GB" sz="1600" b="0" i="0" u="none" strike="noStrike" baseline="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1600" b="1" i="0" u="none" strike="noStrike" baseline="0" dirty="0">
                <a:solidFill>
                  <a:schemeClr val="bg1"/>
                </a:solidFill>
                <a:latin typeface="Century Gothic" panose="020B0502020202020204" pitchFamily="34" charset="0"/>
              </a:rPr>
              <a:t>Teachers in school adapt the classroom layouts to cater for children with special needs and/or disabilities.</a:t>
            </a:r>
            <a:endParaRPr lang="en-GB" sz="1600" b="0" i="0" u="none" strike="noStrike" baseline="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1600" b="1" i="0" u="none" strike="noStrike" baseline="0" dirty="0">
                <a:solidFill>
                  <a:schemeClr val="bg1"/>
                </a:solidFill>
                <a:latin typeface="Century Gothic" panose="020B0502020202020204" pitchFamily="34" charset="0"/>
              </a:rPr>
              <a:t>Coloured paper/overlays are available for pupils and staff with dyslexia.</a:t>
            </a:r>
            <a:endParaRPr lang="en-GB" sz="1600" b="0" i="0" u="none" strike="noStrike" baseline="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1600" b="1" i="0" u="none" strike="noStrike" baseline="0" dirty="0">
                <a:solidFill>
                  <a:schemeClr val="bg1"/>
                </a:solidFill>
                <a:latin typeface="Century Gothic" panose="020B0502020202020204" pitchFamily="34" charset="0"/>
              </a:rPr>
              <a:t>For children who benefit from the use of electronic equipment to aid their learning, such equipment as lap-tops, iPads are readily available.</a:t>
            </a:r>
            <a:endParaRPr lang="en-GB" sz="1600" b="0" i="0" u="none" strike="noStrike" baseline="0" dirty="0">
              <a:solidFill>
                <a:schemeClr val="bg1"/>
              </a:solidFill>
              <a:latin typeface="Century Gothic" panose="020B0502020202020204" pitchFamily="34" charset="0"/>
            </a:endParaRPr>
          </a:p>
          <a:p>
            <a:pPr marL="285750" indent="-285750">
              <a:buFont typeface="Arial" panose="020B0604020202020204" pitchFamily="34" charset="0"/>
              <a:buChar char="•"/>
            </a:pPr>
            <a:r>
              <a:rPr lang="en-GB" sz="1600" b="1" i="0" u="none" strike="noStrike" baseline="0" dirty="0">
                <a:solidFill>
                  <a:schemeClr val="bg1"/>
                </a:solidFill>
                <a:latin typeface="Century Gothic" panose="020B0502020202020204" pitchFamily="34" charset="0"/>
              </a:rPr>
              <a:t>Please also see the Accessibility Plan.</a:t>
            </a:r>
            <a:endParaRPr lang="en-GB" sz="1600" dirty="0">
              <a:latin typeface="Century Gothic" panose="020B0502020202020204" pitchFamily="34" charset="0"/>
            </a:endParaRPr>
          </a:p>
        </p:txBody>
      </p:sp>
    </p:spTree>
    <p:extLst>
      <p:ext uri="{BB962C8B-B14F-4D97-AF65-F5344CB8AC3E}">
        <p14:creationId xmlns:p14="http://schemas.microsoft.com/office/powerpoint/2010/main" val="1670929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B48D37-3BBE-47EA-AFEB-F8D79B49146F}"/>
              </a:ext>
            </a:extLst>
          </p:cNvPr>
          <p:cNvSpPr>
            <a:spLocks noGrp="1"/>
          </p:cNvSpPr>
          <p:nvPr>
            <p:ph idx="1"/>
          </p:nvPr>
        </p:nvSpPr>
        <p:spPr>
          <a:xfrm>
            <a:off x="5095317" y="1615285"/>
            <a:ext cx="6389554" cy="4330539"/>
          </a:xfrm>
        </p:spPr>
        <p:txBody>
          <a:bodyPr>
            <a:normAutofit fontScale="92500"/>
          </a:bodyPr>
          <a:lstStyle/>
          <a:p>
            <a:pPr marL="0" indent="0">
              <a:buNone/>
            </a:pPr>
            <a:r>
              <a:rPr lang="en-GB" sz="2400" b="1" i="0" u="none" strike="noStrike" baseline="0" dirty="0">
                <a:solidFill>
                  <a:schemeClr val="tx2"/>
                </a:solidFill>
                <a:latin typeface="Century Gothic" panose="020B0502020202020204" pitchFamily="34" charset="0"/>
              </a:rPr>
              <a:t>We value the partnership between parents/carers and staff but should a problem arise parents/carers are asked to discuss this fully, initially with the class teacher. </a:t>
            </a:r>
          </a:p>
          <a:p>
            <a:pPr marL="0" indent="0">
              <a:buNone/>
            </a:pPr>
            <a:r>
              <a:rPr lang="en-GB" sz="2400" b="1" i="0" u="none" strike="noStrike" baseline="0" dirty="0">
                <a:solidFill>
                  <a:schemeClr val="tx2"/>
                </a:solidFill>
                <a:latin typeface="Century Gothic" panose="020B0502020202020204" pitchFamily="34" charset="0"/>
              </a:rPr>
              <a:t>Subsequently, if any issue is not resolved it should be discussed with the SENDCO and if still not resolved with the Head Teacher. </a:t>
            </a:r>
          </a:p>
          <a:p>
            <a:pPr marL="0" indent="0">
              <a:buNone/>
            </a:pPr>
            <a:endParaRPr lang="en-GB" sz="2400" b="1" i="0" u="none" strike="noStrike" baseline="0" dirty="0">
              <a:solidFill>
                <a:schemeClr val="tx2"/>
              </a:solidFill>
              <a:latin typeface="Century Gothic" panose="020B0502020202020204" pitchFamily="34" charset="0"/>
            </a:endParaRPr>
          </a:p>
          <a:p>
            <a:pPr marL="0" indent="0" algn="ctr">
              <a:buNone/>
            </a:pPr>
            <a:r>
              <a:rPr lang="en-GB" sz="2400" b="1" i="0" u="none" strike="noStrike" baseline="0" dirty="0">
                <a:solidFill>
                  <a:schemeClr val="tx2"/>
                </a:solidFill>
                <a:latin typeface="Century Gothic" panose="020B0502020202020204" pitchFamily="34" charset="0"/>
              </a:rPr>
              <a:t>Any complaints will be treated in accordance with our complaints procedure. This can be found o the school’s website or requested at the school office. </a:t>
            </a:r>
            <a:endParaRPr lang="en-GB" sz="2400" dirty="0">
              <a:solidFill>
                <a:schemeClr val="tx2"/>
              </a:solidFill>
            </a:endParaRPr>
          </a:p>
        </p:txBody>
      </p:sp>
      <p:sp>
        <p:nvSpPr>
          <p:cNvPr id="5" name="Text Placeholder 4">
            <a:extLst>
              <a:ext uri="{FF2B5EF4-FFF2-40B4-BE49-F238E27FC236}">
                <a16:creationId xmlns:a16="http://schemas.microsoft.com/office/drawing/2014/main" id="{D2585722-4135-4190-9CB7-E4FB8955A8B7}"/>
              </a:ext>
            </a:extLst>
          </p:cNvPr>
          <p:cNvSpPr>
            <a:spLocks noGrp="1"/>
          </p:cNvSpPr>
          <p:nvPr>
            <p:ph type="body" sz="half" idx="2"/>
          </p:nvPr>
        </p:nvSpPr>
        <p:spPr/>
        <p:txBody>
          <a:bodyPr/>
          <a:lstStyle/>
          <a:p>
            <a:endParaRPr lang="en-GB" dirty="0"/>
          </a:p>
        </p:txBody>
      </p:sp>
      <p:sp>
        <p:nvSpPr>
          <p:cNvPr id="6" name="Title 5">
            <a:extLst>
              <a:ext uri="{FF2B5EF4-FFF2-40B4-BE49-F238E27FC236}">
                <a16:creationId xmlns:a16="http://schemas.microsoft.com/office/drawing/2014/main" id="{421A694E-8809-447F-9F88-EE7134D48945}"/>
              </a:ext>
            </a:extLst>
          </p:cNvPr>
          <p:cNvSpPr>
            <a:spLocks noGrp="1"/>
          </p:cNvSpPr>
          <p:nvPr>
            <p:ph type="title"/>
          </p:nvPr>
        </p:nvSpPr>
        <p:spPr/>
        <p:txBody>
          <a:bodyPr/>
          <a:lstStyle/>
          <a:p>
            <a:r>
              <a:rPr lang="en-GB" sz="1800" b="1" i="0" u="none" strike="noStrike" baseline="0" dirty="0">
                <a:solidFill>
                  <a:srgbClr val="FFFFFF"/>
                </a:solidFill>
                <a:latin typeface="Century Gothic" panose="020B0502020202020204" pitchFamily="34" charset="0"/>
              </a:rPr>
              <a:t>How do I complain if I am not happy with what is happening for my child?</a:t>
            </a:r>
            <a:endParaRPr lang="en-GB" dirty="0"/>
          </a:p>
        </p:txBody>
      </p:sp>
      <p:pic>
        <p:nvPicPr>
          <p:cNvPr id="8" name="Picture 7">
            <a:extLst>
              <a:ext uri="{FF2B5EF4-FFF2-40B4-BE49-F238E27FC236}">
                <a16:creationId xmlns:a16="http://schemas.microsoft.com/office/drawing/2014/main" id="{04E7FB46-95AE-458C-B7DC-98EDAF81796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07925" y="3292627"/>
            <a:ext cx="3617776" cy="1899333"/>
          </a:xfrm>
          <a:prstGeom prst="rect">
            <a:avLst/>
          </a:prstGeom>
        </p:spPr>
      </p:pic>
    </p:spTree>
    <p:extLst>
      <p:ext uri="{BB962C8B-B14F-4D97-AF65-F5344CB8AC3E}">
        <p14:creationId xmlns:p14="http://schemas.microsoft.com/office/powerpoint/2010/main" val="324663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3205213" y="227669"/>
            <a:ext cx="5168765" cy="1058468"/>
          </a:xfrm>
        </p:spPr>
        <p:txBody>
          <a:bodyPr rtlCol="0">
            <a:normAutofit/>
          </a:bodyPr>
          <a:lstStyle/>
          <a:p>
            <a:pPr rtl="0"/>
            <a:r>
              <a:rPr lang="en-GB" sz="1800" b="1" i="0" u="none" strike="noStrike" baseline="0" dirty="0">
                <a:solidFill>
                  <a:srgbClr val="FFFFFF"/>
                </a:solidFill>
                <a:latin typeface="Century Gothic" panose="020B0502020202020204" pitchFamily="34" charset="0"/>
              </a:rPr>
              <a:t>Where can I find out about what is available locally for me, my family or my child? </a:t>
            </a:r>
            <a:endParaRPr lang="en-GB" b="0" dirty="0">
              <a:latin typeface="Century Gothic" panose="020B0502020202020204" pitchFamily="34" charset="0"/>
            </a:endParaRPr>
          </a:p>
        </p:txBody>
      </p:sp>
      <p:sp>
        <p:nvSpPr>
          <p:cNvPr id="7" name="TextBox 6">
            <a:extLst>
              <a:ext uri="{FF2B5EF4-FFF2-40B4-BE49-F238E27FC236}">
                <a16:creationId xmlns:a16="http://schemas.microsoft.com/office/drawing/2014/main" id="{8AF78F8E-9111-41BE-B09D-21DC9BF0D75A}"/>
              </a:ext>
            </a:extLst>
          </p:cNvPr>
          <p:cNvSpPr txBox="1"/>
          <p:nvPr/>
        </p:nvSpPr>
        <p:spPr>
          <a:xfrm>
            <a:off x="1463040" y="1478642"/>
            <a:ext cx="9700703" cy="4285725"/>
          </a:xfrm>
          <a:prstGeom prst="rect">
            <a:avLst/>
          </a:prstGeom>
          <a:noFill/>
        </p:spPr>
        <p:txBody>
          <a:bodyPr wrap="square">
            <a:spAutoFit/>
          </a:bodyPr>
          <a:lstStyle/>
          <a:p>
            <a:pPr>
              <a:lnSpc>
                <a:spcPct val="107000"/>
              </a:lnSpc>
              <a:spcAft>
                <a:spcPts val="800"/>
              </a:spcAft>
            </a:pPr>
            <a:r>
              <a:rPr lang="en-US" sz="1800" b="1" u="sng"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Local Offer</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r>
              <a:rPr lang="en-US" sz="1800" b="1" dirty="0">
                <a:solidFill>
                  <a:schemeClr val="accent4">
                    <a:lumMod val="50000"/>
                  </a:schemeClr>
                </a:solidFill>
                <a:effectLst/>
                <a:latin typeface="Century Gothic" panose="020B0502020202020204" pitchFamily="34" charset="0"/>
                <a:ea typeface="Times New Roman" panose="02020603050405020304" pitchFamily="18" charset="0"/>
              </a:rPr>
              <a:t>This is Nottingham City Council’s directory of all the services available to </a:t>
            </a:r>
            <a:r>
              <a:rPr lang="en-GB" sz="1800" b="1" dirty="0">
                <a:solidFill>
                  <a:schemeClr val="accent4">
                    <a:lumMod val="50000"/>
                  </a:schemeClr>
                </a:solidFill>
                <a:effectLst/>
                <a:latin typeface="Century Gothic" panose="020B0502020202020204" pitchFamily="34" charset="0"/>
                <a:ea typeface="Times New Roman" panose="02020603050405020304" pitchFamily="18" charset="0"/>
              </a:rPr>
              <a:t>help and support children and young people with Special Educational Needs and Disabilities (SEND). It provides information on:</a:t>
            </a:r>
          </a:p>
          <a:p>
            <a:pPr marL="342900" lvl="0" indent="-342900">
              <a:lnSpc>
                <a:spcPct val="107000"/>
              </a:lnSpc>
              <a:spcAft>
                <a:spcPts val="800"/>
              </a:spcAft>
              <a:buSzPts val="1000"/>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Health, such as doctors, nurses and therapists</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Education, such as schools, colleges, playgroups and childminders</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Support groups</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Leisure activities</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More details about the </a:t>
            </a:r>
            <a:r>
              <a:rPr lang="en-GB" sz="1800" b="1" kern="1800"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Local Offer</a:t>
            </a:r>
            <a:r>
              <a:rPr lang="en-GB" sz="18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 can be found on the Nottingham City Council website:</a:t>
            </a:r>
          </a:p>
          <a:p>
            <a:pPr>
              <a:lnSpc>
                <a:spcPct val="107000"/>
              </a:lnSpc>
              <a:spcAft>
                <a:spcPts val="800"/>
              </a:spcAft>
            </a:pPr>
            <a:endParaRPr lang="en-GB" b="1" dirty="0">
              <a:solidFill>
                <a:schemeClr val="accent4">
                  <a:lumMod val="50000"/>
                </a:schemeClr>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solidFill>
                  <a:srgbClr val="0070C0"/>
                </a:solidFill>
                <a:latin typeface="Century Gothic" panose="020B0502020202020204" pitchFamily="34" charset="0"/>
                <a:hlinkClick r:id="rId3">
                  <a:extLst>
                    <a:ext uri="{A12FA001-AC4F-418D-AE19-62706E023703}">
                      <ahyp:hlinkClr xmlns:ahyp="http://schemas.microsoft.com/office/drawing/2018/hyperlinkcolor" val="tx"/>
                    </a:ext>
                  </a:extLst>
                </a:hlinkClick>
              </a:rPr>
              <a:t>www.asklion.co.uk/kb5/nottingham/directory/localoffer.page?directorychannel=7</a:t>
            </a:r>
            <a:endParaRPr lang="en-GB" sz="16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CF03BF80-9A73-43B8-AA8E-585FC3CBA161}"/>
              </a:ext>
            </a:extLst>
          </p:cNvPr>
          <p:cNvPicPr>
            <a:picLocks noChangeAspect="1"/>
          </p:cNvPicPr>
          <p:nvPr/>
        </p:nvPicPr>
        <p:blipFill>
          <a:blip r:embed="rId4"/>
          <a:stretch>
            <a:fillRect/>
          </a:stretch>
        </p:blipFill>
        <p:spPr>
          <a:xfrm>
            <a:off x="224046" y="5515895"/>
            <a:ext cx="1152367" cy="1152367"/>
          </a:xfrm>
          <a:prstGeom prst="rect">
            <a:avLst/>
          </a:prstGeom>
        </p:spPr>
      </p:pic>
    </p:spTree>
    <p:extLst>
      <p:ext uri="{BB962C8B-B14F-4D97-AF65-F5344CB8AC3E}">
        <p14:creationId xmlns:p14="http://schemas.microsoft.com/office/powerpoint/2010/main" val="4138966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A77842F-B7D5-4017-98A4-6EC7F9638579}"/>
              </a:ext>
            </a:extLst>
          </p:cNvPr>
          <p:cNvSpPr>
            <a:spLocks noGrp="1"/>
          </p:cNvSpPr>
          <p:nvPr>
            <p:ph type="sldNum" sz="quarter" idx="12"/>
          </p:nvPr>
        </p:nvSpPr>
        <p:spPr/>
        <p:txBody>
          <a:bodyPr/>
          <a:lstStyle/>
          <a:p>
            <a:pPr rtl="0"/>
            <a:fld id="{98C0CDE5-970C-4CC4-BF43-0DA127E73E82}" type="slidenum">
              <a:rPr lang="en-GB" noProof="0" smtClean="0"/>
              <a:t>12</a:t>
            </a:fld>
            <a:endParaRPr lang="en-GB" noProof="0"/>
          </a:p>
        </p:txBody>
      </p:sp>
      <p:sp>
        <p:nvSpPr>
          <p:cNvPr id="5" name="Text Placeholder 4">
            <a:extLst>
              <a:ext uri="{FF2B5EF4-FFF2-40B4-BE49-F238E27FC236}">
                <a16:creationId xmlns:a16="http://schemas.microsoft.com/office/drawing/2014/main" id="{E25F7A71-7D97-4BB4-99DD-7BA4B22CEB7E}"/>
              </a:ext>
            </a:extLst>
          </p:cNvPr>
          <p:cNvSpPr>
            <a:spLocks noGrp="1"/>
          </p:cNvSpPr>
          <p:nvPr>
            <p:ph type="body" sz="half" idx="2"/>
          </p:nvPr>
        </p:nvSpPr>
        <p:spPr/>
        <p:txBody>
          <a:bodyPr/>
          <a:lstStyle/>
          <a:p>
            <a:endParaRPr lang="en-GB" dirty="0"/>
          </a:p>
        </p:txBody>
      </p:sp>
      <p:sp>
        <p:nvSpPr>
          <p:cNvPr id="6" name="Title 5">
            <a:extLst>
              <a:ext uri="{FF2B5EF4-FFF2-40B4-BE49-F238E27FC236}">
                <a16:creationId xmlns:a16="http://schemas.microsoft.com/office/drawing/2014/main" id="{7D74BBD0-3C65-42E5-83FF-C8F3756FFBBF}"/>
              </a:ext>
            </a:extLst>
          </p:cNvPr>
          <p:cNvSpPr>
            <a:spLocks noGrp="1"/>
          </p:cNvSpPr>
          <p:nvPr>
            <p:ph type="title"/>
          </p:nvPr>
        </p:nvSpPr>
        <p:spPr>
          <a:xfrm rot="21228869">
            <a:off x="358846" y="1021809"/>
            <a:ext cx="4327177" cy="1271840"/>
          </a:xfrm>
        </p:spPr>
        <p:txBody>
          <a:bodyPr>
            <a:normAutofit fontScale="90000"/>
          </a:bodyPr>
          <a:lstStyle/>
          <a:p>
            <a:r>
              <a:rPr lang="en-GB" sz="4000" dirty="0">
                <a:effectLst/>
                <a:latin typeface="Century Gothic" panose="020B0502020202020204" pitchFamily="34" charset="0"/>
                <a:ea typeface="Calibri" panose="020F0502020204030204" pitchFamily="34" charset="0"/>
                <a:cs typeface="Times New Roman" panose="02020603050405020304" pitchFamily="18" charset="0"/>
              </a:rPr>
              <a:t>Other useful contacts;</a:t>
            </a:r>
            <a:br>
              <a:rPr lang="en-GB" sz="36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8" name="TextBox 7">
            <a:extLst>
              <a:ext uri="{FF2B5EF4-FFF2-40B4-BE49-F238E27FC236}">
                <a16:creationId xmlns:a16="http://schemas.microsoft.com/office/drawing/2014/main" id="{FD7368C6-BA10-4420-842D-C15732957CCC}"/>
              </a:ext>
            </a:extLst>
          </p:cNvPr>
          <p:cNvSpPr txBox="1"/>
          <p:nvPr/>
        </p:nvSpPr>
        <p:spPr>
          <a:xfrm>
            <a:off x="5286012" y="1281880"/>
            <a:ext cx="6112042" cy="5029069"/>
          </a:xfrm>
          <a:prstGeom prst="rect">
            <a:avLst/>
          </a:prstGeom>
          <a:noFill/>
        </p:spPr>
        <p:txBody>
          <a:bodyPr wrap="square">
            <a:spAutoFit/>
          </a:bodyPr>
          <a:lstStyle/>
          <a:p>
            <a:pPr marL="342900" lvl="0" indent="-342900">
              <a:lnSpc>
                <a:spcPct val="107000"/>
              </a:lnSpc>
              <a:buSzPts val="1000"/>
              <a:buFont typeface="Symbol" panose="05050102010706020507" pitchFamily="18" charset="2"/>
              <a:buChar char=""/>
              <a:tabLst>
                <a:tab pos="457200" algn="l"/>
              </a:tabLst>
            </a:pPr>
            <a:r>
              <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Autism Team;</a:t>
            </a: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Twitter - @city_autism</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Phone - 0115 876 5311</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Email - AutismTeam@nottinghamcity.gov.uk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Learning Support Team;</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Twitter - @nottingham_LST</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Phone - 0115 876 5311</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Email - LearningSupport@Nottinghamcity.gov.uk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Behaviour Support Team</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Twitter - @NottinghamBST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Phone - 0115 876 5340</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Email - BehaviourSupportTeam@nottinghamcity.gov.uk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Hearing Impairment </a:t>
            </a:r>
            <a:r>
              <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rPr>
              <a:t>Team</a:t>
            </a: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Email - </a:t>
            </a:r>
            <a:r>
              <a:rPr lang="en-GB" sz="1200" b="1" u="sng"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deafeducation@nottinghamcity.gov.uk</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Phone - 0115 876 5340</a:t>
            </a:r>
          </a:p>
          <a:p>
            <a:pPr lvl="1">
              <a:lnSpc>
                <a:spcPct val="107000"/>
              </a:lnSpc>
              <a:buSzPts val="1000"/>
              <a:tabLst>
                <a:tab pos="914400" algn="l"/>
              </a:tabLst>
            </a:pP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nSpc>
                <a:spcPct val="107000"/>
              </a:lnSpc>
              <a:buSzPts val="1000"/>
              <a:buFont typeface="Symbol" panose="05050102010706020507" pitchFamily="18" charset="2"/>
              <a:buChar char=""/>
              <a:tabLst>
                <a:tab pos="4572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Visual Impairment Team</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Email - VisualImpairmentEducation@nottinghamcity.gov.uk </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1200" b="1" dirty="0">
                <a:solidFill>
                  <a:schemeClr val="accent4">
                    <a:lumMod val="50000"/>
                  </a:schemeClr>
                </a:solidFill>
                <a:effectLst/>
                <a:latin typeface="Century Gothic" panose="020B0502020202020204" pitchFamily="34" charset="0"/>
                <a:ea typeface="Times New Roman" panose="02020603050405020304" pitchFamily="18" charset="0"/>
                <a:cs typeface="Times New Roman" panose="02020603050405020304" pitchFamily="18" charset="0"/>
              </a:rPr>
              <a:t>Phone - 0115 876 5340</a:t>
            </a:r>
            <a:endParaRPr lang="en-GB" sz="1200" b="1" dirty="0">
              <a:solidFill>
                <a:schemeClr val="accent4">
                  <a:lumMod val="5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BDABDB88-2C9A-4F80-B93E-B73864BE543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13682" y="3021991"/>
            <a:ext cx="3984448" cy="2237945"/>
          </a:xfrm>
          <a:prstGeom prst="rect">
            <a:avLst/>
          </a:prstGeom>
        </p:spPr>
      </p:pic>
    </p:spTree>
    <p:extLst>
      <p:ext uri="{BB962C8B-B14F-4D97-AF65-F5344CB8AC3E}">
        <p14:creationId xmlns:p14="http://schemas.microsoft.com/office/powerpoint/2010/main" val="3671589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rtlCol="0"/>
          <a:lstStyle/>
          <a:p>
            <a:pPr rtl="0"/>
            <a:r>
              <a:rPr lang="en-GB"/>
              <a:t>Thank You!</a:t>
            </a:r>
          </a:p>
        </p:txBody>
      </p:sp>
      <p:pic>
        <p:nvPicPr>
          <p:cNvPr id="7" name="Picture Placeholder 6" descr="Boy Carrying Red Backpack">
            <a:extLst>
              <a:ext uri="{FF2B5EF4-FFF2-40B4-BE49-F238E27FC236}">
                <a16:creationId xmlns:a16="http://schemas.microsoft.com/office/drawing/2014/main" id="{10962572-14B4-44BB-89AB-9ADA56D6B408}"/>
              </a:ext>
            </a:extLst>
          </p:cNvPr>
          <p:cNvPicPr>
            <a:picLocks noGrp="1" noChangeAspect="1"/>
          </p:cNvPicPr>
          <p:nvPr>
            <p:ph type="pic" sz="quarter" idx="13"/>
          </p:nvPr>
        </p:nvPicPr>
        <p:blipFill rotWithShape="1">
          <a:blip r:embed="rId3"/>
          <a:srcRect l="17932" t="26156" r="14038" b="34430"/>
          <a:stretch/>
        </p:blipFill>
        <p:spPr>
          <a:xfrm>
            <a:off x="-1600" y="1096296"/>
            <a:ext cx="6052552" cy="5259842"/>
          </a:xfrm>
        </p:spPr>
      </p:pic>
      <p:pic>
        <p:nvPicPr>
          <p:cNvPr id="5" name="Picture 4">
            <a:extLst>
              <a:ext uri="{FF2B5EF4-FFF2-40B4-BE49-F238E27FC236}">
                <a16:creationId xmlns:a16="http://schemas.microsoft.com/office/drawing/2014/main" id="{FCCA9142-1DDE-457B-8542-B51E2FA51F4A}"/>
              </a:ext>
            </a:extLst>
          </p:cNvPr>
          <p:cNvPicPr>
            <a:picLocks noChangeAspect="1"/>
          </p:cNvPicPr>
          <p:nvPr/>
        </p:nvPicPr>
        <p:blipFill>
          <a:blip r:embed="rId4"/>
          <a:stretch>
            <a:fillRect/>
          </a:stretch>
        </p:blipFill>
        <p:spPr>
          <a:xfrm>
            <a:off x="1173057" y="1904910"/>
            <a:ext cx="3542865" cy="3542865"/>
          </a:xfrm>
          <a:prstGeom prst="rect">
            <a:avLst/>
          </a:prstGeom>
        </p:spPr>
      </p:pic>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60958886_TF66931380_Win32" id="{7F345408-2526-47F2-8982-8FBCF2972EA2}" vid="{E50BA638-16EF-4F41-AE64-30ADAD8CAB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Elementary school presentation</Template>
  <TotalTime>573</TotalTime>
  <Words>1566</Words>
  <Application>Microsoft Office PowerPoint</Application>
  <PresentationFormat>Widescreen</PresentationFormat>
  <Paragraphs>141</Paragraphs>
  <Slides>13</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Century Gothic</vt:lpstr>
      <vt:lpstr>Comic Sans MS</vt:lpstr>
      <vt:lpstr>Courier New</vt:lpstr>
      <vt:lpstr>Franklin Gothic Book</vt:lpstr>
      <vt:lpstr>Symbol</vt:lpstr>
      <vt:lpstr>Office Theme</vt:lpstr>
      <vt:lpstr>SEND Report</vt:lpstr>
      <vt:lpstr>What types of SEN do we provide for ?</vt:lpstr>
      <vt:lpstr>How do we identify and assess pupils with SEN?</vt:lpstr>
      <vt:lpstr>Who is our Special Educational Needs Lead ? (SENDCO)</vt:lpstr>
      <vt:lpstr>How will staff support my child?</vt:lpstr>
      <vt:lpstr>Who else will support my child?</vt:lpstr>
      <vt:lpstr> What is the  school’s approach to teaching pupils with SEN? </vt:lpstr>
      <vt:lpstr>How do we assess and review pupils’ progress ?</vt:lpstr>
      <vt:lpstr>What facilities does school provide to support children with disabilities?</vt:lpstr>
      <vt:lpstr>How do I complain if I am not happy with what is happening for my child?</vt:lpstr>
      <vt:lpstr>Where can I find out about what is available locally for me, my family or my child? </vt:lpstr>
      <vt:lpstr>Other useful contacts;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Report</dc:title>
  <dc:creator>Louise Maltby</dc:creator>
  <cp:lastModifiedBy>James Brown</cp:lastModifiedBy>
  <cp:revision>30</cp:revision>
  <dcterms:created xsi:type="dcterms:W3CDTF">2023-03-14T08:16:13Z</dcterms:created>
  <dcterms:modified xsi:type="dcterms:W3CDTF">2025-09-05T09:02:07Z</dcterms:modified>
</cp:coreProperties>
</file>